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76" r:id="rId2"/>
    <p:sldId id="293" r:id="rId3"/>
    <p:sldId id="337" r:id="rId4"/>
    <p:sldId id="336" r:id="rId5"/>
    <p:sldId id="338" r:id="rId6"/>
    <p:sldId id="298" r:id="rId7"/>
    <p:sldId id="332" r:id="rId8"/>
    <p:sldId id="302" r:id="rId9"/>
    <p:sldId id="333" r:id="rId10"/>
    <p:sldId id="306" r:id="rId11"/>
    <p:sldId id="334" r:id="rId12"/>
    <p:sldId id="307" r:id="rId13"/>
    <p:sldId id="314" r:id="rId14"/>
    <p:sldId id="339" r:id="rId15"/>
    <p:sldId id="310" r:id="rId16"/>
    <p:sldId id="313" r:id="rId17"/>
  </p:sldIdLst>
  <p:sldSz cx="9144000" cy="6858000" type="screen4x3"/>
  <p:notesSz cx="6797675" cy="9856788"/>
  <p:defaultTextStyle>
    <a:defPPr>
      <a:defRPr lang="en-GB"/>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Franzen" initials="HF" lastIdx="2" clrIdx="0"/>
  <p:cmAuthor id="1" name="Gustaf Landahl" initials="GL" lastIdx="2" clrIdx="1"/>
  <p:cmAuthor id="2" name="Lisa Enarsson" initials="LE"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8BAEC5"/>
    <a:srgbClr val="007095"/>
    <a:srgbClr val="005771"/>
    <a:srgbClr val="B61848"/>
    <a:srgbClr val="505150"/>
    <a:srgbClr val="4487A6"/>
    <a:srgbClr val="74A0BB"/>
    <a:srgbClr val="8BA7D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95" autoAdjust="0"/>
  </p:normalViewPr>
  <p:slideViewPr>
    <p:cSldViewPr snapToObjects="1">
      <p:cViewPr varScale="1">
        <p:scale>
          <a:sx n="82" d="100"/>
          <a:sy n="82"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69" d="100"/>
          <a:sy n="69" d="100"/>
        </p:scale>
        <p:origin x="-3318" y="-108"/>
      </p:cViewPr>
      <p:guideLst>
        <p:guide orient="horz" pos="3105"/>
        <p:guide pos="214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AD.STOCKHOLM.SE\CLI-SD\CC2SD002\003760\Klimat\Bilder_Ppt\2015\Utsl&#228;ppsdiagram.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dirty="0"/>
              <a:t>CO</a:t>
            </a:r>
            <a:r>
              <a:rPr lang="en-US" baseline="-25000" dirty="0"/>
              <a:t>2</a:t>
            </a:r>
            <a:r>
              <a:rPr lang="en-US" dirty="0"/>
              <a:t> </a:t>
            </a:r>
            <a:r>
              <a:rPr lang="en-US" dirty="0" err="1" smtClean="0"/>
              <a:t>eqv</a:t>
            </a:r>
            <a:r>
              <a:rPr lang="en-US" dirty="0" smtClean="0"/>
              <a:t> </a:t>
            </a:r>
            <a:r>
              <a:rPr lang="en-US" dirty="0"/>
              <a:t>t/capita</a:t>
            </a:r>
          </a:p>
        </c:rich>
      </c:tx>
      <c:layout/>
    </c:title>
    <c:plotArea>
      <c:layout/>
      <c:barChart>
        <c:barDir val="col"/>
        <c:grouping val="stacked"/>
        <c:ser>
          <c:idx val="0"/>
          <c:order val="0"/>
          <c:tx>
            <c:strRef>
              <c:f>Blad1!$A$2</c:f>
              <c:strCache>
                <c:ptCount val="1"/>
                <c:pt idx="0">
                  <c:v>CO2 ekv t/capita</c:v>
                </c:pt>
              </c:strCache>
            </c:strRef>
          </c:tx>
          <c:spPr>
            <a:solidFill>
              <a:srgbClr val="00B050"/>
            </a:solidFill>
          </c:spPr>
          <c:dPt>
            <c:idx val="4"/>
            <c:spPr>
              <a:solidFill>
                <a:srgbClr val="00B050"/>
              </a:solidFill>
            </c:spPr>
            <c:extLst xmlns:c16r2="http://schemas.microsoft.com/office/drawing/2015/06/chart">
              <c:ext xmlns:c16="http://schemas.microsoft.com/office/drawing/2014/chart" uri="{C3380CC4-5D6E-409C-BE32-E72D297353CC}">
                <c16:uniqueId val="{00000001-FAD6-438B-B9DE-C9C61C2DB40A}"/>
              </c:ext>
            </c:extLst>
          </c:dPt>
          <c:dPt>
            <c:idx val="5"/>
            <c:spPr>
              <a:solidFill>
                <a:srgbClr val="FF0000"/>
              </a:solidFill>
            </c:spPr>
            <c:extLst xmlns:c16r2="http://schemas.microsoft.com/office/drawing/2015/06/chart">
              <c:ext xmlns:c16="http://schemas.microsoft.com/office/drawing/2014/chart" uri="{C3380CC4-5D6E-409C-BE32-E72D297353CC}">
                <c16:uniqueId val="{00000003-FAD6-438B-B9DE-C9C61C2DB40A}"/>
              </c:ext>
            </c:extLst>
          </c:dPt>
          <c:dLbls>
            <c:dLbl>
              <c:idx val="0"/>
              <c:layout>
                <c:manualLayout>
                  <c:x val="0"/>
                  <c:y val="-0.38095238095238104"/>
                </c:manualLayout>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FAD6-438B-B9DE-C9C61C2DB40A}"/>
                </c:ext>
              </c:extLst>
            </c:dLbl>
            <c:dLbl>
              <c:idx val="1"/>
              <c:layout>
                <c:manualLayout>
                  <c:x val="0"/>
                  <c:y val="-0.32474629195940691"/>
                </c:manualLayout>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FAD6-438B-B9DE-C9C61C2DB40A}"/>
                </c:ext>
              </c:extLst>
            </c:dLbl>
            <c:dLbl>
              <c:idx val="2"/>
              <c:layout>
                <c:manualLayout>
                  <c:x val="-1.8570104850906188E-3"/>
                  <c:y val="-0.29976580796252927"/>
                </c:manualLayout>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FAD6-438B-B9DE-C9C61C2DB40A}"/>
                </c:ext>
              </c:extLst>
            </c:dLbl>
            <c:dLbl>
              <c:idx val="3"/>
              <c:layout>
                <c:manualLayout>
                  <c:x val="0"/>
                  <c:y val="-0.25292740046838402"/>
                </c:manualLayout>
              </c:layout>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FAD6-438B-B9DE-C9C61C2DB40A}"/>
                </c:ext>
              </c:extLst>
            </c:dLbl>
            <c:dLbl>
              <c:idx val="4"/>
              <c:layout>
                <c:manualLayout>
                  <c:x val="0"/>
                  <c:y val="-0.19672131147540989"/>
                </c:manualLayout>
              </c:layout>
              <c:tx>
                <c:rich>
                  <a:bodyPr/>
                  <a:lstStyle/>
                  <a:p>
                    <a:r>
                      <a:rPr lang="en-US" dirty="0" smtClean="0"/>
                      <a:t>2,7</a:t>
                    </a:r>
                    <a:endParaRPr lang="en-US" dirty="0"/>
                  </a:p>
                </c:rich>
              </c:tx>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FAD6-438B-B9DE-C9C61C2DB40A}"/>
                </c:ext>
              </c:extLst>
            </c:dLbl>
            <c:dLbl>
              <c:idx val="5"/>
              <c:layout>
                <c:manualLayout>
                  <c:x val="0"/>
                  <c:y val="-0.17798594847775179"/>
                </c:manualLayout>
              </c:layout>
              <c:tx>
                <c:rich>
                  <a:bodyPr/>
                  <a:lstStyle/>
                  <a:p>
                    <a:r>
                      <a:rPr lang="en-US" dirty="0" smtClean="0"/>
                      <a:t>2,2</a:t>
                    </a:r>
                    <a:endParaRPr lang="en-US" dirty="0"/>
                  </a:p>
                </c:rich>
              </c:tx>
              <c:showVal val="1"/>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AD6-438B-B9DE-C9C61C2DB40A}"/>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FAD6-438B-B9DE-C9C61C2DB40A}"/>
                </c:ext>
              </c:extLst>
            </c:dLbl>
            <c:spPr>
              <a:noFill/>
              <a:ln>
                <a:noFill/>
              </a:ln>
              <a:effectLst/>
            </c:spPr>
            <c:txPr>
              <a:bodyPr/>
              <a:lstStyle/>
              <a:p>
                <a:pPr>
                  <a:defRPr sz="1400" b="1"/>
                </a:pPr>
                <a:endParaRPr lang="en-US"/>
              </a:p>
            </c:txPr>
            <c:showVal val="1"/>
            <c:extLst xmlns:c16r2="http://schemas.microsoft.com/office/drawing/2015/06/chart">
              <c:ext xmlns:c15="http://schemas.microsoft.com/office/drawing/2012/chart" uri="{CE6537A1-D6FC-4f65-9D91-7224C49458BB}">
                <c15:showLeaderLines val="0"/>
              </c:ext>
            </c:extLst>
          </c:dLbls>
          <c:cat>
            <c:numRef>
              <c:f>Blad1!$B$3:$H$3</c:f>
              <c:numCache>
                <c:formatCode>General</c:formatCode>
                <c:ptCount val="7"/>
                <c:pt idx="0">
                  <c:v>1990</c:v>
                </c:pt>
                <c:pt idx="1">
                  <c:v>2000</c:v>
                </c:pt>
                <c:pt idx="2">
                  <c:v>2005</c:v>
                </c:pt>
                <c:pt idx="3">
                  <c:v>2009</c:v>
                </c:pt>
                <c:pt idx="4">
                  <c:v>2015</c:v>
                </c:pt>
                <c:pt idx="5">
                  <c:v>2020</c:v>
                </c:pt>
                <c:pt idx="6">
                  <c:v>2040</c:v>
                </c:pt>
              </c:numCache>
            </c:numRef>
          </c:cat>
          <c:val>
            <c:numRef>
              <c:f>Blad1!$B$2:$H$2</c:f>
              <c:numCache>
                <c:formatCode>0.0</c:formatCode>
                <c:ptCount val="7"/>
                <c:pt idx="0">
                  <c:v>5.3</c:v>
                </c:pt>
                <c:pt idx="1">
                  <c:v>4.5</c:v>
                </c:pt>
                <c:pt idx="2">
                  <c:v>4</c:v>
                </c:pt>
                <c:pt idx="3">
                  <c:v>3.4</c:v>
                </c:pt>
                <c:pt idx="4">
                  <c:v>2.5</c:v>
                </c:pt>
                <c:pt idx="5">
                  <c:v>2.2999999999999998</c:v>
                </c:pt>
                <c:pt idx="6">
                  <c:v>0</c:v>
                </c:pt>
              </c:numCache>
            </c:numRef>
          </c:val>
          <c:extLst xmlns:c16r2="http://schemas.microsoft.com/office/drawing/2015/06/chart">
            <c:ext xmlns:c16="http://schemas.microsoft.com/office/drawing/2014/chart" uri="{C3380CC4-5D6E-409C-BE32-E72D297353CC}">
              <c16:uniqueId val="{00000009-FAD6-438B-B9DE-C9C61C2DB40A}"/>
            </c:ext>
          </c:extLst>
        </c:ser>
        <c:dLbls/>
        <c:overlap val="100"/>
        <c:axId val="171426560"/>
        <c:axId val="171428096"/>
      </c:barChart>
      <c:catAx>
        <c:axId val="171426560"/>
        <c:scaling>
          <c:orientation val="minMax"/>
        </c:scaling>
        <c:axPos val="b"/>
        <c:numFmt formatCode="General" sourceLinked="1"/>
        <c:tickLblPos val="nextTo"/>
        <c:txPr>
          <a:bodyPr/>
          <a:lstStyle/>
          <a:p>
            <a:pPr>
              <a:defRPr sz="1400" b="1"/>
            </a:pPr>
            <a:endParaRPr lang="en-US"/>
          </a:p>
        </c:txPr>
        <c:crossAx val="171428096"/>
        <c:crosses val="autoZero"/>
        <c:auto val="1"/>
        <c:lblAlgn val="ctr"/>
        <c:lblOffset val="100"/>
      </c:catAx>
      <c:valAx>
        <c:axId val="171428096"/>
        <c:scaling>
          <c:orientation val="minMax"/>
        </c:scaling>
        <c:axPos val="l"/>
        <c:majorGridlines/>
        <c:numFmt formatCode="0.0" sourceLinked="1"/>
        <c:tickLblPos val="nextTo"/>
        <c:txPr>
          <a:bodyPr/>
          <a:lstStyle/>
          <a:p>
            <a:pPr>
              <a:defRPr sz="1400" b="1"/>
            </a:pPr>
            <a:endParaRPr lang="en-US"/>
          </a:p>
        </c:txPr>
        <c:crossAx val="171426560"/>
        <c:crosses val="autoZero"/>
        <c:crossBetween val="between"/>
      </c:valAx>
    </c:plotArea>
    <c:plotVisOnly val="1"/>
    <c:dispBlanksAs val="gap"/>
  </c:chart>
  <c:externalData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15-08-24T09:09:58.237" idx="1">
    <p:pos x="1869" y="3914"/>
    <p:text>To enter Title of event go to:
- Click View tab 
- Then click Slide Master in the toolbar at the top  
- Select the top slide and enter the event
- Then click Close Master view in the top right-hand corner of the toolbar to return to your slides.
- To delete this comment right-click and select delete.</p:text>
  </p:cm>
  <p:cm authorId="0" dt="2015-09-30T17:12:25.795" idx="2">
    <p:pos x="4250" y="3888"/>
    <p:text>Partners may overlay their photos here, should they wish to when giving a presentation on behlaf of GrowSmarter.</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1-23T16:26:39.168" idx="1">
    <p:pos x="5034" y="669"/>
    <p:text/>
  </p:cm>
  <p:cm authorId="1" dt="2018-01-23T16:26:54.239" idx="2">
    <p:pos x="5170" y="805"/>
    <p:text/>
  </p:cm>
  <p:cm authorId="2" dt="2018-06-17T21:50:01.200"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46400" cy="4937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11267" name="Rectangle 3"/>
          <p:cNvSpPr>
            <a:spLocks noGrp="1" noChangeArrowheads="1"/>
          </p:cNvSpPr>
          <p:nvPr>
            <p:ph type="dt" sz="quarter" idx="1"/>
          </p:nvPr>
        </p:nvSpPr>
        <p:spPr bwMode="auto">
          <a:xfrm>
            <a:off x="3851275" y="0"/>
            <a:ext cx="2946400" cy="4937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de-DE"/>
          </a:p>
        </p:txBody>
      </p:sp>
      <p:sp>
        <p:nvSpPr>
          <p:cNvPr id="11268" name="Rectangle 4"/>
          <p:cNvSpPr>
            <a:spLocks noGrp="1" noChangeArrowheads="1"/>
          </p:cNvSpPr>
          <p:nvPr>
            <p:ph type="ftr" sz="quarter" idx="2"/>
          </p:nvPr>
        </p:nvSpPr>
        <p:spPr bwMode="auto">
          <a:xfrm>
            <a:off x="0" y="9363075"/>
            <a:ext cx="2946400" cy="493713"/>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11269" name="Rectangle 5"/>
          <p:cNvSpPr>
            <a:spLocks noGrp="1" noChangeArrowheads="1"/>
          </p:cNvSpPr>
          <p:nvPr>
            <p:ph type="sldNum" sz="quarter" idx="3"/>
          </p:nvPr>
        </p:nvSpPr>
        <p:spPr bwMode="auto">
          <a:xfrm>
            <a:off x="3851275" y="9363075"/>
            <a:ext cx="2946400" cy="493713"/>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fld id="{1440892C-1C89-4EAD-B492-3B247D80D471}" type="slidenum">
              <a:rPr lang="de-DE" altLang="en-US"/>
              <a:pPr/>
              <a:t>‹#›</a:t>
            </a:fld>
            <a:endParaRPr lang="de-DE"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37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5123" name="Rectangle 3"/>
          <p:cNvSpPr>
            <a:spLocks noGrp="1" noChangeArrowheads="1"/>
          </p:cNvSpPr>
          <p:nvPr>
            <p:ph type="dt" idx="1"/>
          </p:nvPr>
        </p:nvSpPr>
        <p:spPr bwMode="auto">
          <a:xfrm>
            <a:off x="3851275" y="0"/>
            <a:ext cx="2946400" cy="49371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de-DE"/>
          </a:p>
        </p:txBody>
      </p:sp>
      <p:sp>
        <p:nvSpPr>
          <p:cNvPr id="7172" name="Rectangle 4"/>
          <p:cNvSpPr>
            <a:spLocks noGrp="1" noRot="1" noChangeAspect="1" noChangeArrowheads="1" noTextEdit="1"/>
          </p:cNvSpPr>
          <p:nvPr>
            <p:ph type="sldImg" idx="2"/>
          </p:nvPr>
        </p:nvSpPr>
        <p:spPr bwMode="auto">
          <a:xfrm>
            <a:off x="936625" y="739775"/>
            <a:ext cx="4927600" cy="36957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06463" y="4681538"/>
            <a:ext cx="4984750" cy="443547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Fuenfte Ebene</a:t>
            </a:r>
          </a:p>
        </p:txBody>
      </p:sp>
      <p:sp>
        <p:nvSpPr>
          <p:cNvPr id="5126" name="Rectangle 6"/>
          <p:cNvSpPr>
            <a:spLocks noGrp="1" noChangeArrowheads="1"/>
          </p:cNvSpPr>
          <p:nvPr>
            <p:ph type="ftr" sz="quarter" idx="4"/>
          </p:nvPr>
        </p:nvSpPr>
        <p:spPr bwMode="auto">
          <a:xfrm>
            <a:off x="0" y="9363075"/>
            <a:ext cx="2946400" cy="493713"/>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de-DE"/>
          </a:p>
        </p:txBody>
      </p:sp>
      <p:sp>
        <p:nvSpPr>
          <p:cNvPr id="5127" name="Rectangle 7"/>
          <p:cNvSpPr>
            <a:spLocks noGrp="1" noChangeArrowheads="1"/>
          </p:cNvSpPr>
          <p:nvPr>
            <p:ph type="sldNum" sz="quarter" idx="5"/>
          </p:nvPr>
        </p:nvSpPr>
        <p:spPr bwMode="auto">
          <a:xfrm>
            <a:off x="3851275" y="9363075"/>
            <a:ext cx="2946400" cy="493713"/>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Arial" pitchFamily="34" charset="0"/>
              </a:defRPr>
            </a:lvl1pPr>
          </a:lstStyle>
          <a:p>
            <a:fld id="{AA38B31E-D202-4141-A1D1-46B67892FB23}" type="slidenum">
              <a:rPr lang="de-DE" altLang="en-US"/>
              <a:pPr/>
              <a:t>‹#›</a:t>
            </a:fld>
            <a:endParaRPr lang="de-DE"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bildobjekt 1"/>
          <p:cNvSpPr>
            <a:spLocks noGrp="1" noRot="1" noChangeAspect="1" noTextEdit="1"/>
          </p:cNvSpPr>
          <p:nvPr>
            <p:ph type="sldImg"/>
          </p:nvPr>
        </p:nvSpPr>
        <p:spPr>
          <a:ln/>
        </p:spPr>
      </p:sp>
      <p:sp>
        <p:nvSpPr>
          <p:cNvPr id="10243" name="Platshållare för anteckningar 2"/>
          <p:cNvSpPr>
            <a:spLocks noGrp="1"/>
          </p:cNvSpPr>
          <p:nvPr>
            <p:ph type="body" idx="1"/>
          </p:nvPr>
        </p:nvSpPr>
        <p:spPr>
          <a:noFill/>
        </p:spPr>
        <p:txBody>
          <a:bodyPr/>
          <a:lstStyle/>
          <a:p>
            <a:r>
              <a:rPr lang="sv-SE" altLang="en-US" smtClean="0">
                <a:latin typeface="Arial" pitchFamily="34" charset="0"/>
                <a:ea typeface="ＭＳ Ｐゴシック" pitchFamily="34" charset="-128"/>
                <a:cs typeface="Arial" pitchFamily="34" charset="0"/>
              </a:rPr>
              <a:t>My name is Lisa Enarsson and I am working in the City of Stockholm and I am part of the Coordination team for GrowSmarter – transforming Cities for a smart sustainable Europé - a project that has got EU funding from the Horison 2020 call for SmartCities and Communities. The project brings cities together with Industry to stimulate uptake of smart City solutions. The lighthouse cities where the solutions will be demonstrated are Stockholm, Cologne and Barcelona.</a:t>
            </a:r>
            <a:endParaRPr lang="en-GB" altLang="en-US" smtClean="0">
              <a:latin typeface="Arial" pitchFamily="34" charset="0"/>
              <a:ea typeface="ＭＳ Ｐゴシック" pitchFamily="34" charset="-128"/>
              <a:cs typeface="Arial" pitchFamily="34" charset="0"/>
            </a:endParaRPr>
          </a:p>
        </p:txBody>
      </p:sp>
      <p:sp>
        <p:nvSpPr>
          <p:cNvPr id="10244" name="Platshållare för bildnummer 3"/>
          <p:cNvSpPr>
            <a:spLocks noGrp="1"/>
          </p:cNvSpPr>
          <p:nvPr>
            <p:ph type="sldNum" sz="quarter" idx="5"/>
          </p:nvPr>
        </p:nvSpPr>
        <p:spPr>
          <a:noFill/>
          <a:ln>
            <a:miter lim="800000"/>
            <a:headEnd/>
            <a:tailEnd/>
          </a:ln>
        </p:spPr>
        <p:txBody>
          <a:bodyPr/>
          <a:lstStyle/>
          <a:p>
            <a:fld id="{52FF1155-D247-4E98-8EB2-AF67615E728A}" type="slidenum">
              <a:rPr lang="de-DE" altLang="en-US"/>
              <a:pPr/>
              <a:t>1</a:t>
            </a:fld>
            <a:endParaRPr lang="de-DE"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228600" indent="-228600">
              <a:buFont typeface="+mj-lt"/>
              <a:buAutoNum type="arabicPeriod" startAt="9"/>
              <a:defRPr/>
            </a:pPr>
            <a:r>
              <a:rPr lang="en-US" dirty="0" smtClean="0"/>
              <a:t>The popularity of online shopping has led to more delivery trucks visiting residential areas increasing emissions, noise levels and traffic hazards. Smarter, integrated deliveries will cut overall traffic and provide better information on delivery times, while the use of cleaner vehicles will help to reduce local pollution levels.</a:t>
            </a:r>
          </a:p>
          <a:p>
            <a:pPr>
              <a:buFont typeface="+mj-lt"/>
              <a:buNone/>
              <a:defRPr/>
            </a:pPr>
            <a:endParaRPr lang="en-US" dirty="0" smtClean="0"/>
          </a:p>
          <a:p>
            <a:pPr marL="685800" lvl="1" indent="-228600">
              <a:buFont typeface="+mj-lt"/>
              <a:buAutoNum type="arabicPeriod"/>
              <a:defRPr/>
            </a:pPr>
            <a:r>
              <a:rPr lang="sv-SE" dirty="0" err="1" smtClean="0"/>
              <a:t>Integrated</a:t>
            </a:r>
            <a:r>
              <a:rPr lang="sv-SE" dirty="0" smtClean="0"/>
              <a:t> multi-mode transport for </a:t>
            </a:r>
            <a:r>
              <a:rPr lang="sv-SE" dirty="0" err="1" smtClean="0"/>
              <a:t>light</a:t>
            </a:r>
            <a:r>
              <a:rPr lang="sv-SE" dirty="0" smtClean="0"/>
              <a:t> </a:t>
            </a:r>
            <a:r>
              <a:rPr lang="sv-SE" dirty="0" err="1" smtClean="0"/>
              <a:t>goods</a:t>
            </a:r>
            <a:endParaRPr lang="sv-SE" dirty="0" smtClean="0"/>
          </a:p>
          <a:p>
            <a:pPr>
              <a:buFont typeface="+mj-lt"/>
              <a:buNone/>
              <a:defRPr/>
            </a:pPr>
            <a:endParaRPr lang="en-US" dirty="0" smtClean="0"/>
          </a:p>
          <a:p>
            <a:pPr marL="228600" indent="-228600">
              <a:buFont typeface="+mj-lt"/>
              <a:buAutoNum type="arabicPeriod" startAt="9"/>
              <a:defRPr/>
            </a:pPr>
            <a:endParaRPr lang="en-US" dirty="0" smtClean="0"/>
          </a:p>
          <a:p>
            <a:pPr marL="228600" indent="-228600">
              <a:buFont typeface="+mj-lt"/>
              <a:buAutoNum type="arabicPeriod" startAt="10"/>
              <a:defRPr/>
            </a:pPr>
            <a:r>
              <a:rPr lang="en-US" dirty="0" smtClean="0"/>
              <a:t>Congestion in cities is a major source of delay and frustration as well as increasing pollution levels and damaging air quality. Smart management of Traffic lights communicating with cars so they can adapt their speed to reach green lights and signal priority for electric and renewable </a:t>
            </a:r>
            <a:r>
              <a:rPr lang="en-US" dirty="0" err="1" smtClean="0"/>
              <a:t>fuelled</a:t>
            </a:r>
            <a:r>
              <a:rPr lang="en-US" dirty="0" smtClean="0"/>
              <a:t> delivery trucks will be tested in Stockholm. </a:t>
            </a:r>
          </a:p>
          <a:p>
            <a:pPr marL="228600" indent="-228600">
              <a:buFont typeface="+mj-lt"/>
              <a:buAutoNum type="arabicPeriod" startAt="10"/>
              <a:defRPr/>
            </a:pPr>
            <a:endParaRPr lang="en-US" dirty="0" smtClean="0"/>
          </a:p>
          <a:p>
            <a:pPr marL="685800" lvl="2" indent="-228600">
              <a:buFont typeface="+mj-lt"/>
              <a:buAutoNum type="arabicPeriod"/>
              <a:defRPr/>
            </a:pPr>
            <a:r>
              <a:rPr lang="sv-SE" dirty="0" err="1" smtClean="0"/>
              <a:t>Traffic</a:t>
            </a:r>
            <a:r>
              <a:rPr lang="sv-SE" dirty="0" smtClean="0"/>
              <a:t> </a:t>
            </a:r>
            <a:r>
              <a:rPr lang="sv-SE" dirty="0" err="1" smtClean="0"/>
              <a:t>control</a:t>
            </a:r>
            <a:r>
              <a:rPr lang="sv-SE" dirty="0" smtClean="0"/>
              <a:t> system for </a:t>
            </a:r>
            <a:r>
              <a:rPr lang="sv-SE" dirty="0" err="1" smtClean="0"/>
              <a:t>passenger</a:t>
            </a:r>
            <a:r>
              <a:rPr lang="sv-SE" dirty="0" smtClean="0"/>
              <a:t> </a:t>
            </a:r>
            <a:r>
              <a:rPr lang="sv-SE" dirty="0" err="1" smtClean="0"/>
              <a:t>vehicles</a:t>
            </a:r>
            <a:endParaRPr lang="sv-SE" dirty="0" smtClean="0"/>
          </a:p>
          <a:p>
            <a:pPr marL="685800" lvl="2" indent="-228600">
              <a:buFont typeface="+mj-lt"/>
              <a:buAutoNum type="arabicPeriod"/>
              <a:defRPr/>
            </a:pPr>
            <a:r>
              <a:rPr lang="en-US" dirty="0" smtClean="0"/>
              <a:t>Traffic signal </a:t>
            </a:r>
            <a:r>
              <a:rPr lang="en-US" dirty="0" err="1" smtClean="0"/>
              <a:t>synchronisation</a:t>
            </a:r>
            <a:r>
              <a:rPr lang="en-US" dirty="0" smtClean="0"/>
              <a:t> to help movement of goods</a:t>
            </a:r>
          </a:p>
          <a:p>
            <a:pPr marL="228600" indent="-228600">
              <a:buFont typeface="+mj-lt"/>
              <a:buAutoNum type="arabicPeriod" startAt="9"/>
              <a:defRPr/>
            </a:pPr>
            <a:endParaRPr lang="en-US" dirty="0" smtClean="0"/>
          </a:p>
          <a:p>
            <a:pPr>
              <a:buFont typeface="+mj-lt"/>
              <a:buNone/>
              <a:defRPr/>
            </a:pPr>
            <a:endParaRPr lang="sv-SE" dirty="0" smtClean="0"/>
          </a:p>
        </p:txBody>
      </p:sp>
      <p:sp>
        <p:nvSpPr>
          <p:cNvPr id="28676" name="Platshållare för bildnummer 3"/>
          <p:cNvSpPr>
            <a:spLocks noGrp="1"/>
          </p:cNvSpPr>
          <p:nvPr>
            <p:ph type="sldNum" sz="quarter" idx="5"/>
          </p:nvPr>
        </p:nvSpPr>
        <p:spPr>
          <a:noFill/>
          <a:ln>
            <a:miter lim="800000"/>
            <a:headEnd/>
            <a:tailEnd/>
          </a:ln>
        </p:spPr>
        <p:txBody>
          <a:bodyPr/>
          <a:lstStyle/>
          <a:p>
            <a:fld id="{ADB91906-4644-42B4-B5F4-93932C066C61}" type="slidenum">
              <a:rPr lang="de-DE" altLang="en-US"/>
              <a:pPr/>
              <a:t>10</a:t>
            </a:fld>
            <a:endParaRPr lang="de-D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228600" indent="-228600">
              <a:buFont typeface="+mj-lt"/>
              <a:buAutoNum type="arabicPeriod" startAt="9"/>
              <a:defRPr/>
            </a:pPr>
            <a:endParaRPr lang="en-US" dirty="0" smtClean="0"/>
          </a:p>
          <a:p>
            <a:pPr marL="228600" indent="-228600">
              <a:buFont typeface="+mj-lt"/>
              <a:buAutoNum type="arabicPeriod" startAt="11"/>
              <a:defRPr/>
            </a:pPr>
            <a:r>
              <a:rPr lang="en-US" dirty="0" smtClean="0"/>
              <a:t>A key issue for cars with renewable fuel is the lack of infrastructure to back them up. GrowSmarter will invest in charging points and infrastructure to speed up the switch to alternative fuels.</a:t>
            </a:r>
          </a:p>
          <a:p>
            <a:pPr marL="228600" indent="-228600">
              <a:buFont typeface="+mj-lt"/>
              <a:buAutoNum type="arabicPeriod" startAt="11"/>
              <a:defRPr/>
            </a:pPr>
            <a:endParaRPr lang="en-US" dirty="0" smtClean="0"/>
          </a:p>
          <a:p>
            <a:pPr marL="685800" lvl="2" indent="-228600">
              <a:buFont typeface="+mj-lt"/>
              <a:buAutoNum type="arabicPeriod"/>
              <a:defRPr/>
            </a:pPr>
            <a:r>
              <a:rPr lang="sv-SE" dirty="0" smtClean="0"/>
              <a:t>Developing </a:t>
            </a:r>
            <a:r>
              <a:rPr lang="sv-SE" dirty="0" err="1" smtClean="0"/>
              <a:t>charging</a:t>
            </a:r>
            <a:r>
              <a:rPr lang="sv-SE" dirty="0" smtClean="0"/>
              <a:t> </a:t>
            </a:r>
            <a:r>
              <a:rPr lang="sv-SE" dirty="0" err="1" smtClean="0"/>
              <a:t>infrastructure</a:t>
            </a:r>
            <a:endParaRPr lang="sv-SE" dirty="0" smtClean="0"/>
          </a:p>
          <a:p>
            <a:pPr marL="685800" lvl="2" indent="-228600">
              <a:buFont typeface="+mj-lt"/>
              <a:buAutoNum type="arabicPeriod"/>
              <a:defRPr/>
            </a:pPr>
            <a:r>
              <a:rPr lang="en-US" dirty="0" smtClean="0"/>
              <a:t>Setting up refueling facilities for alternative heavy duty fuels (biogas, ED 95, HVO, RME)</a:t>
            </a:r>
          </a:p>
          <a:p>
            <a:pPr marL="685800" lvl="2" indent="-228600">
              <a:buFont typeface="+mj-lt"/>
              <a:buAutoNum type="arabicPeriod"/>
              <a:defRPr/>
            </a:pPr>
            <a:r>
              <a:rPr lang="en-US" dirty="0" smtClean="0"/>
              <a:t>Smart guiding to alternative fuel stations and fast charging</a:t>
            </a:r>
          </a:p>
          <a:p>
            <a:pPr marL="457200" lvl="2">
              <a:buFont typeface="+mj-lt"/>
              <a:buNone/>
              <a:defRPr/>
            </a:pPr>
            <a:endParaRPr lang="en-US" dirty="0" smtClean="0"/>
          </a:p>
          <a:p>
            <a:pPr marL="228600" indent="-228600">
              <a:buFont typeface="+mj-lt"/>
              <a:buAutoNum type="arabicPeriod" startAt="12"/>
              <a:defRPr/>
            </a:pPr>
            <a:r>
              <a:rPr lang="en-US" dirty="0" smtClean="0"/>
              <a:t>Public </a:t>
            </a:r>
            <a:r>
              <a:rPr lang="en-US" dirty="0" err="1" smtClean="0"/>
              <a:t>transportion</a:t>
            </a:r>
            <a:r>
              <a:rPr lang="en-US" dirty="0" smtClean="0"/>
              <a:t> and biking are great for regular commutes. In addition a combination of E-cargo bike pools, </a:t>
            </a:r>
            <a:r>
              <a:rPr lang="en-US" dirty="0" err="1" smtClean="0"/>
              <a:t>carsharing</a:t>
            </a:r>
            <a:r>
              <a:rPr lang="en-US" dirty="0" smtClean="0"/>
              <a:t> and taxi services facilitates a life without a car of your own.  </a:t>
            </a:r>
          </a:p>
          <a:p>
            <a:pPr marL="685800" lvl="2" indent="-228600">
              <a:buFont typeface="+mj-lt"/>
              <a:buAutoNum type="arabicPeriod"/>
              <a:defRPr/>
            </a:pPr>
            <a:r>
              <a:rPr lang="en-US" dirty="0" smtClean="0"/>
              <a:t>Green parking index in combination with electric car sharing pool</a:t>
            </a:r>
          </a:p>
          <a:p>
            <a:pPr marL="685800" lvl="2" indent="-228600">
              <a:buFont typeface="+mj-lt"/>
              <a:buAutoNum type="arabicPeriod"/>
              <a:defRPr/>
            </a:pPr>
            <a:r>
              <a:rPr lang="en-US" dirty="0" smtClean="0"/>
              <a:t>Electrical and cargo bike pool</a:t>
            </a:r>
          </a:p>
          <a:p>
            <a:pPr marL="685800" lvl="2" indent="-228600">
              <a:buFont typeface="+mj-lt"/>
              <a:buAutoNum type="arabicPeriod"/>
              <a:defRPr/>
            </a:pPr>
            <a:r>
              <a:rPr lang="en-US" dirty="0" smtClean="0"/>
              <a:t>Mobility hub</a:t>
            </a:r>
          </a:p>
          <a:p>
            <a:pPr marL="685800" lvl="2" indent="-228600">
              <a:buFont typeface="+mj-lt"/>
              <a:buAutoNum type="arabicPeriod"/>
              <a:defRPr/>
            </a:pPr>
            <a:r>
              <a:rPr lang="en-US" dirty="0" smtClean="0"/>
              <a:t>E-motorbike service</a:t>
            </a:r>
          </a:p>
          <a:p>
            <a:pPr>
              <a:buFont typeface="+mj-lt"/>
              <a:buNone/>
              <a:defRPr/>
            </a:pPr>
            <a:endParaRPr lang="sv-SE" dirty="0" smtClean="0"/>
          </a:p>
        </p:txBody>
      </p:sp>
      <p:sp>
        <p:nvSpPr>
          <p:cNvPr id="30724" name="Platshållare för bildnummer 3"/>
          <p:cNvSpPr>
            <a:spLocks noGrp="1"/>
          </p:cNvSpPr>
          <p:nvPr>
            <p:ph type="sldNum" sz="quarter" idx="5"/>
          </p:nvPr>
        </p:nvSpPr>
        <p:spPr>
          <a:noFill/>
          <a:ln>
            <a:miter lim="800000"/>
            <a:headEnd/>
            <a:tailEnd/>
          </a:ln>
        </p:spPr>
        <p:txBody>
          <a:bodyPr/>
          <a:lstStyle/>
          <a:p>
            <a:fld id="{F9E91F82-9565-4560-8E00-8522759ED00B}" type="slidenum">
              <a:rPr lang="de-DE" altLang="en-US"/>
              <a:pPr/>
              <a:t>11</a:t>
            </a:fld>
            <a:endParaRPr lang="de-DE"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tshållare för bildobjekt 1"/>
          <p:cNvSpPr>
            <a:spLocks noGrp="1" noRot="1" noChangeAspect="1" noTextEdit="1"/>
          </p:cNvSpPr>
          <p:nvPr>
            <p:ph type="sldImg"/>
          </p:nvPr>
        </p:nvSpPr>
        <p:spPr>
          <a:ln/>
        </p:spPr>
      </p:sp>
      <p:sp>
        <p:nvSpPr>
          <p:cNvPr id="32771" name="Platshållare för anteckningar 2"/>
          <p:cNvSpPr>
            <a:spLocks noGrp="1"/>
          </p:cNvSpPr>
          <p:nvPr>
            <p:ph type="body" idx="1"/>
          </p:nvPr>
        </p:nvSpPr>
        <p:spPr>
          <a:noFill/>
        </p:spPr>
        <p:txBody>
          <a:bodyPr/>
          <a:lstStyle/>
          <a:p>
            <a:endParaRPr lang="en-US" altLang="en-US" smtClean="0">
              <a:latin typeface="Arial" pitchFamily="34" charset="0"/>
              <a:ea typeface="ＭＳ Ｐゴシック" pitchFamily="34" charset="-128"/>
              <a:cs typeface="Arial" pitchFamily="34" charset="0"/>
            </a:endParaRPr>
          </a:p>
        </p:txBody>
      </p:sp>
      <p:sp>
        <p:nvSpPr>
          <p:cNvPr id="32772" name="Platshållare för bildnummer 3"/>
          <p:cNvSpPr>
            <a:spLocks noGrp="1"/>
          </p:cNvSpPr>
          <p:nvPr>
            <p:ph type="sldNum" sz="quarter" idx="5"/>
          </p:nvPr>
        </p:nvSpPr>
        <p:spPr>
          <a:noFill/>
          <a:ln>
            <a:miter lim="800000"/>
            <a:headEnd/>
            <a:tailEnd/>
          </a:ln>
        </p:spPr>
        <p:txBody>
          <a:bodyPr/>
          <a:lstStyle/>
          <a:p>
            <a:fld id="{53247631-09A4-49A3-B10E-8A1ADDA89642}" type="slidenum">
              <a:rPr lang="de-DE" altLang="en-US"/>
              <a:pPr/>
              <a:t>12</a:t>
            </a:fld>
            <a:endParaRPr lang="de-DE"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tshållare för bildobjekt 1"/>
          <p:cNvSpPr>
            <a:spLocks noGrp="1" noRot="1" noChangeAspect="1" noTextEdit="1"/>
          </p:cNvSpPr>
          <p:nvPr>
            <p:ph type="sldImg"/>
          </p:nvPr>
        </p:nvSpPr>
        <p:spPr>
          <a:ln/>
        </p:spPr>
      </p:sp>
      <p:sp>
        <p:nvSpPr>
          <p:cNvPr id="34819" name="Platshållare för anteckningar 2"/>
          <p:cNvSpPr>
            <a:spLocks noGrp="1"/>
          </p:cNvSpPr>
          <p:nvPr>
            <p:ph type="body" idx="1"/>
          </p:nvPr>
        </p:nvSpPr>
        <p:spPr>
          <a:noFill/>
        </p:spPr>
        <p:txBody>
          <a:bodyPr/>
          <a:lstStyle/>
          <a:p>
            <a:endParaRPr lang="en-US" altLang="en-US" smtClean="0">
              <a:latin typeface="Arial" pitchFamily="34" charset="0"/>
              <a:ea typeface="ＭＳ Ｐゴシック" pitchFamily="34" charset="-128"/>
              <a:cs typeface="Arial" pitchFamily="34" charset="0"/>
            </a:endParaRPr>
          </a:p>
        </p:txBody>
      </p:sp>
      <p:sp>
        <p:nvSpPr>
          <p:cNvPr id="34820" name="Platshållare för bildnummer 3"/>
          <p:cNvSpPr>
            <a:spLocks noGrp="1"/>
          </p:cNvSpPr>
          <p:nvPr>
            <p:ph type="sldNum" sz="quarter" idx="5"/>
          </p:nvPr>
        </p:nvSpPr>
        <p:spPr>
          <a:noFill/>
          <a:ln>
            <a:miter lim="800000"/>
            <a:headEnd/>
            <a:tailEnd/>
          </a:ln>
        </p:spPr>
        <p:txBody>
          <a:bodyPr/>
          <a:lstStyle/>
          <a:p>
            <a:fld id="{691227BA-7933-47BA-BEEA-CB1835520AEB}" type="slidenum">
              <a:rPr lang="de-DE" altLang="en-US"/>
              <a:pPr/>
              <a:t>13</a:t>
            </a:fld>
            <a:endParaRPr lang="de-DE"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p:cNvSpPr>
            <a:spLocks noGrp="1" noRot="1" noChangeAspect="1" noTextEdit="1"/>
          </p:cNvSpPr>
          <p:nvPr>
            <p:ph type="sldImg"/>
          </p:nvPr>
        </p:nvSpPr>
        <p:spPr>
          <a:ln/>
        </p:spPr>
      </p:sp>
      <p:sp>
        <p:nvSpPr>
          <p:cNvPr id="37891" name="Platshållare för anteckningar 2"/>
          <p:cNvSpPr>
            <a:spLocks noGrp="1"/>
          </p:cNvSpPr>
          <p:nvPr>
            <p:ph type="body" idx="1"/>
          </p:nvPr>
        </p:nvSpPr>
        <p:spPr>
          <a:noFill/>
        </p:spPr>
        <p:txBody>
          <a:bodyPr/>
          <a:lstStyle/>
          <a:p>
            <a:endParaRPr lang="en-US" altLang="en-US" smtClean="0">
              <a:latin typeface="Arial" pitchFamily="34" charset="0"/>
              <a:ea typeface="ＭＳ Ｐゴシック" pitchFamily="34" charset="-128"/>
              <a:cs typeface="Arial" pitchFamily="34" charset="0"/>
            </a:endParaRPr>
          </a:p>
        </p:txBody>
      </p:sp>
      <p:sp>
        <p:nvSpPr>
          <p:cNvPr id="37892" name="Platshållare för bildnummer 3"/>
          <p:cNvSpPr>
            <a:spLocks noGrp="1"/>
          </p:cNvSpPr>
          <p:nvPr>
            <p:ph type="sldNum" sz="quarter" idx="5"/>
          </p:nvPr>
        </p:nvSpPr>
        <p:spPr>
          <a:noFill/>
          <a:ln>
            <a:miter lim="800000"/>
            <a:headEnd/>
            <a:tailEnd/>
          </a:ln>
        </p:spPr>
        <p:txBody>
          <a:bodyPr/>
          <a:lstStyle/>
          <a:p>
            <a:fld id="{22C61EBC-7554-48C8-B70B-8BC3800B7DEE}" type="slidenum">
              <a:rPr lang="de-DE" altLang="en-US"/>
              <a:pPr/>
              <a:t>15</a:t>
            </a:fld>
            <a:endParaRPr lang="de-DE"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tshållare för bildobjekt 1"/>
          <p:cNvSpPr>
            <a:spLocks noGrp="1" noRot="1" noChangeAspect="1" noTextEdit="1"/>
          </p:cNvSpPr>
          <p:nvPr>
            <p:ph type="sldImg"/>
          </p:nvPr>
        </p:nvSpPr>
        <p:spPr>
          <a:ln/>
        </p:spPr>
      </p:sp>
      <p:sp>
        <p:nvSpPr>
          <p:cNvPr id="39939" name="Platshållare för anteckningar 2"/>
          <p:cNvSpPr>
            <a:spLocks noGrp="1"/>
          </p:cNvSpPr>
          <p:nvPr>
            <p:ph type="body" idx="1"/>
          </p:nvPr>
        </p:nvSpPr>
        <p:spPr>
          <a:noFill/>
        </p:spPr>
        <p:txBody>
          <a:bodyPr/>
          <a:lstStyle/>
          <a:p>
            <a:endParaRPr lang="en-US" altLang="en-US" smtClean="0">
              <a:latin typeface="Arial" pitchFamily="34" charset="0"/>
              <a:ea typeface="ＭＳ Ｐゴシック" pitchFamily="34" charset="-128"/>
              <a:cs typeface="Arial" pitchFamily="34" charset="0"/>
            </a:endParaRPr>
          </a:p>
        </p:txBody>
      </p:sp>
      <p:sp>
        <p:nvSpPr>
          <p:cNvPr id="39940" name="Platshållare för bildnummer 3"/>
          <p:cNvSpPr>
            <a:spLocks noGrp="1"/>
          </p:cNvSpPr>
          <p:nvPr>
            <p:ph type="sldNum" sz="quarter" idx="5"/>
          </p:nvPr>
        </p:nvSpPr>
        <p:spPr>
          <a:noFill/>
          <a:ln>
            <a:miter lim="800000"/>
            <a:headEnd/>
            <a:tailEnd/>
          </a:ln>
        </p:spPr>
        <p:txBody>
          <a:bodyPr/>
          <a:lstStyle/>
          <a:p>
            <a:fld id="{53F415E9-87B3-48B8-B88B-57B0164FBAD0}" type="slidenum">
              <a:rPr lang="de-DE" altLang="en-US"/>
              <a:pPr/>
              <a:t>16</a:t>
            </a:fld>
            <a:endParaRPr lang="de-D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bildobjekt 1"/>
          <p:cNvSpPr>
            <a:spLocks noGrp="1" noRot="1" noChangeAspect="1" noTextEdit="1"/>
          </p:cNvSpPr>
          <p:nvPr>
            <p:ph type="sldImg"/>
          </p:nvPr>
        </p:nvSpPr>
        <p:spPr>
          <a:ln/>
        </p:spPr>
      </p:sp>
      <p:sp>
        <p:nvSpPr>
          <p:cNvPr id="12291" name="Platshållare för anteckningar 2"/>
          <p:cNvSpPr>
            <a:spLocks noGrp="1"/>
          </p:cNvSpPr>
          <p:nvPr>
            <p:ph type="body" idx="1"/>
          </p:nvPr>
        </p:nvSpPr>
        <p:spPr>
          <a:noFill/>
        </p:spPr>
        <p:txBody>
          <a:bodyPr/>
          <a:lstStyle/>
          <a:p>
            <a:r>
              <a:rPr lang="sv-SE" altLang="en-US" smtClean="0">
                <a:latin typeface="Arial" pitchFamily="34" charset="0"/>
                <a:ea typeface="ＭＳ Ｐゴシック" pitchFamily="34" charset="-128"/>
                <a:cs typeface="Arial" pitchFamily="34" charset="0"/>
              </a:rPr>
              <a:t>Today cities face very much the same challanges: Climate Change, Housing, Jobs,Transportation, Waste</a:t>
            </a:r>
          </a:p>
        </p:txBody>
      </p:sp>
      <p:sp>
        <p:nvSpPr>
          <p:cNvPr id="12292" name="Platshållare för bildnummer 3"/>
          <p:cNvSpPr>
            <a:spLocks noGrp="1"/>
          </p:cNvSpPr>
          <p:nvPr>
            <p:ph type="sldNum" sz="quarter" idx="5"/>
          </p:nvPr>
        </p:nvSpPr>
        <p:spPr>
          <a:noFill/>
          <a:ln>
            <a:miter lim="800000"/>
            <a:headEnd/>
            <a:tailEnd/>
          </a:ln>
        </p:spPr>
        <p:txBody>
          <a:bodyPr/>
          <a:lstStyle/>
          <a:p>
            <a:fld id="{141BF4B8-340C-4864-9AD4-DB75A594EEAC}" type="slidenum">
              <a:rPr lang="de-DE" altLang="en-US"/>
              <a:pPr/>
              <a:t>2</a:t>
            </a:fld>
            <a:endParaRPr lang="de-D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tshållare för bildobjekt 1"/>
          <p:cNvSpPr>
            <a:spLocks noGrp="1" noRot="1" noChangeAspect="1" noTextEdit="1"/>
          </p:cNvSpPr>
          <p:nvPr>
            <p:ph type="sldImg"/>
          </p:nvPr>
        </p:nvSpPr>
        <p:spPr>
          <a:ln/>
        </p:spPr>
      </p:sp>
      <p:sp>
        <p:nvSpPr>
          <p:cNvPr id="14339" name="Platshållare för anteckningar 2"/>
          <p:cNvSpPr>
            <a:spLocks noGrp="1"/>
          </p:cNvSpPr>
          <p:nvPr>
            <p:ph type="body" idx="1"/>
          </p:nvPr>
        </p:nvSpPr>
        <p:spPr>
          <a:noFill/>
        </p:spPr>
        <p:txBody>
          <a:bodyPr/>
          <a:lstStyle/>
          <a:p>
            <a:endParaRPr lang="sv-SE" altLang="sv-SE" sz="1100" smtClean="0">
              <a:latin typeface="Arial" pitchFamily="34" charset="0"/>
              <a:ea typeface="ＭＳ Ｐゴシック" pitchFamily="34" charset="-128"/>
              <a:cs typeface="Arial" pitchFamily="34" charset="0"/>
            </a:endParaRPr>
          </a:p>
        </p:txBody>
      </p:sp>
      <p:sp>
        <p:nvSpPr>
          <p:cNvPr id="14340" name="Platshållare för bildnummer 3"/>
          <p:cNvSpPr>
            <a:spLocks noGrp="1"/>
          </p:cNvSpPr>
          <p:nvPr>
            <p:ph type="sldNum" sz="quarter" idx="5"/>
          </p:nvPr>
        </p:nvSpPr>
        <p:spPr>
          <a:noFill/>
          <a:ln>
            <a:miter lim="800000"/>
            <a:headEnd/>
            <a:tailEnd/>
          </a:ln>
        </p:spPr>
        <p:txBody>
          <a:bodyPr/>
          <a:lstStyle/>
          <a:p>
            <a:fld id="{DE158C85-95F6-4B20-8B3E-C9364741AB64}" type="slidenum">
              <a:rPr lang="sv-SE" altLang="en-US"/>
              <a:pPr/>
              <a:t>3</a:t>
            </a:fld>
            <a:endParaRPr lang="sv-SE"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bildobjekt 1"/>
          <p:cNvSpPr>
            <a:spLocks noGrp="1" noRot="1" noChangeAspect="1" noTextEdit="1"/>
          </p:cNvSpPr>
          <p:nvPr>
            <p:ph type="sldImg"/>
          </p:nvPr>
        </p:nvSpPr>
        <p:spPr>
          <a:xfrm>
            <a:off x="609600" y="809625"/>
            <a:ext cx="5387975" cy="4041775"/>
          </a:xfrm>
          <a:ln/>
        </p:spPr>
      </p:sp>
      <p:sp>
        <p:nvSpPr>
          <p:cNvPr id="16387" name="Platshållare för anteckningar 2"/>
          <p:cNvSpPr>
            <a:spLocks noGrp="1"/>
          </p:cNvSpPr>
          <p:nvPr>
            <p:ph type="body" idx="1"/>
          </p:nvPr>
        </p:nvSpPr>
        <p:spPr>
          <a:noFill/>
        </p:spPr>
        <p:txBody>
          <a:bodyPr/>
          <a:lstStyle/>
          <a:p>
            <a:r>
              <a:rPr lang="sv-SE" altLang="en-US" b="1" smtClean="0">
                <a:latin typeface="Arial" pitchFamily="34" charset="0"/>
                <a:ea typeface="ＭＳ Ｐゴシック" pitchFamily="34" charset="-128"/>
                <a:cs typeface="Arial" pitchFamily="34" charset="0"/>
              </a:rPr>
              <a:t>The City of Stockholm ha worked hard to reduce GHG emissions since 1990. Now our politicians have set up a goal for Stockholm to be fossilfuel free until 2040. We have reached halfway, but now it starts to get more tricky, so we really need new smart solutions.</a:t>
            </a:r>
            <a:endParaRPr lang="en-GB" altLang="en-US" b="1" smtClean="0">
              <a:latin typeface="Arial" pitchFamily="34" charset="0"/>
              <a:ea typeface="ＭＳ Ｐゴシック" pitchFamily="34" charset="-128"/>
              <a:cs typeface="Arial" pitchFamily="34" charset="0"/>
            </a:endParaRPr>
          </a:p>
          <a:p>
            <a:r>
              <a:rPr lang="en-GB" altLang="en-US" b="1" smtClean="0">
                <a:latin typeface="Arial" pitchFamily="34" charset="0"/>
                <a:ea typeface="ＭＳ Ｐゴシック" pitchFamily="34" charset="-128"/>
                <a:cs typeface="Arial" pitchFamily="34" charset="0"/>
              </a:rPr>
              <a:t>Total: </a:t>
            </a:r>
          </a:p>
          <a:p>
            <a:r>
              <a:rPr lang="en-GB" altLang="en-US" b="1" smtClean="0">
                <a:latin typeface="Arial" pitchFamily="34" charset="0"/>
                <a:ea typeface="ＭＳ Ｐゴシック" pitchFamily="34" charset="-128"/>
                <a:cs typeface="Arial" pitchFamily="34" charset="0"/>
              </a:rPr>
              <a:t>1990: 3,7 Million tons of CO2</a:t>
            </a:r>
          </a:p>
          <a:p>
            <a:r>
              <a:rPr lang="en-GB" altLang="en-US" b="1" smtClean="0">
                <a:latin typeface="Arial" pitchFamily="34" charset="0"/>
                <a:ea typeface="ＭＳ Ｐゴシック" pitchFamily="34" charset="-128"/>
                <a:cs typeface="Arial" pitchFamily="34" charset="0"/>
              </a:rPr>
              <a:t>2000: 3,6 Million tons of CO2</a:t>
            </a:r>
          </a:p>
          <a:p>
            <a:r>
              <a:rPr lang="en-GB" altLang="en-US" b="1" smtClean="0">
                <a:latin typeface="Arial" pitchFamily="34" charset="0"/>
                <a:ea typeface="ＭＳ Ｐゴシック" pitchFamily="34" charset="-128"/>
                <a:cs typeface="Arial" pitchFamily="34" charset="0"/>
              </a:rPr>
              <a:t>2005: 3,1 Million tons of CO2</a:t>
            </a:r>
          </a:p>
          <a:p>
            <a:r>
              <a:rPr lang="en-GB" altLang="en-US" b="1" smtClean="0">
                <a:latin typeface="Arial" pitchFamily="34" charset="0"/>
                <a:ea typeface="ＭＳ Ｐゴシック" pitchFamily="34" charset="-128"/>
                <a:cs typeface="Arial" pitchFamily="34" charset="0"/>
              </a:rPr>
              <a:t>2009: 2,8 Million tons of CO2</a:t>
            </a:r>
          </a:p>
          <a:p>
            <a:r>
              <a:rPr lang="sv-SE" altLang="en-US" b="1" smtClean="0">
                <a:latin typeface="Arial" pitchFamily="34" charset="0"/>
                <a:ea typeface="ＭＳ Ｐゴシック" pitchFamily="34" charset="-128"/>
                <a:cs typeface="Arial" pitchFamily="34" charset="0"/>
              </a:rPr>
              <a:t>2015: 2.4 Million tons of CO2</a:t>
            </a:r>
          </a:p>
          <a:p>
            <a:r>
              <a:rPr lang="sv-SE" altLang="en-US" b="1" smtClean="0">
                <a:latin typeface="Arial" pitchFamily="34" charset="0"/>
                <a:ea typeface="ＭＳ Ｐゴシック" pitchFamily="34" charset="-128"/>
                <a:cs typeface="Arial" pitchFamily="34" charset="0"/>
              </a:rPr>
              <a:t>2020: 1,9 Million tons of CO2</a:t>
            </a:r>
          </a:p>
          <a:p>
            <a:endParaRPr lang="en-GB" altLang="en-US" smtClean="0">
              <a:latin typeface="Arial" pitchFamily="34" charset="0"/>
              <a:ea typeface="ＭＳ Ｐゴシック" pitchFamily="34" charset="-128"/>
              <a:cs typeface="Arial" pitchFamily="34" charset="0"/>
            </a:endParaRPr>
          </a:p>
        </p:txBody>
      </p:sp>
      <p:sp>
        <p:nvSpPr>
          <p:cNvPr id="16388" name="Platshållare för bildnummer 3"/>
          <p:cNvSpPr>
            <a:spLocks noGrp="1"/>
          </p:cNvSpPr>
          <p:nvPr>
            <p:ph type="sldNum" sz="quarter" idx="5"/>
          </p:nvPr>
        </p:nvSpPr>
        <p:spPr>
          <a:noFill/>
          <a:ln>
            <a:miter lim="800000"/>
            <a:headEnd/>
            <a:tailEnd/>
          </a:ln>
        </p:spPr>
        <p:txBody>
          <a:bodyPr/>
          <a:lstStyle/>
          <a:p>
            <a:fld id="{00E1732C-CB38-4E40-AC12-9B7DBD6FC8B6}" type="slidenum">
              <a:rPr lang="sv-SE" altLang="en-US"/>
              <a:pPr/>
              <a:t>4</a:t>
            </a:fld>
            <a:endParaRPr lang="sv-S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tshållare för bildobjekt 1"/>
          <p:cNvSpPr>
            <a:spLocks noGrp="1" noRot="1" noChangeAspect="1" noTextEdit="1"/>
          </p:cNvSpPr>
          <p:nvPr>
            <p:ph type="sldImg"/>
          </p:nvPr>
        </p:nvSpPr>
        <p:spPr>
          <a:ln/>
        </p:spPr>
      </p:sp>
      <p:sp>
        <p:nvSpPr>
          <p:cNvPr id="18435" name="Platshållare för anteckningar 2"/>
          <p:cNvSpPr>
            <a:spLocks noGrp="1"/>
          </p:cNvSpPr>
          <p:nvPr>
            <p:ph type="body" idx="1"/>
          </p:nvPr>
        </p:nvSpPr>
        <p:spPr>
          <a:noFill/>
        </p:spPr>
        <p:txBody>
          <a:bodyPr/>
          <a:lstStyle/>
          <a:p>
            <a:r>
              <a:rPr lang="en-GB" altLang="en-US" smtClean="0">
                <a:latin typeface="Arial" pitchFamily="34" charset="0"/>
                <a:ea typeface="ＭＳ Ｐゴシック" pitchFamily="34" charset="-128"/>
                <a:cs typeface="Arial" pitchFamily="34" charset="0"/>
              </a:rPr>
              <a:t>GrowSmarter demonstrates 12 solutions that most cities can use, </a:t>
            </a:r>
            <a:r>
              <a:rPr lang="sv-SE" altLang="en-US" smtClean="0">
                <a:latin typeface="Arial" pitchFamily="34" charset="0"/>
                <a:ea typeface="ＭＳ Ｐゴシック" pitchFamily="34" charset="-128"/>
                <a:cs typeface="Arial" pitchFamily="34" charset="0"/>
              </a:rPr>
              <a:t>contributing to solve the City challanges and to reach the project targets to save resourses and increase economic growth, improve the quality of life and create jobs and Reduce Energy use and Green House Gas emissions.</a:t>
            </a:r>
          </a:p>
          <a:p>
            <a:endParaRPr lang="sv-SE" altLang="en-US" smtClean="0">
              <a:latin typeface="Arial" pitchFamily="34" charset="0"/>
              <a:ea typeface="ＭＳ Ｐゴシック" pitchFamily="34" charset="-128"/>
              <a:cs typeface="Arial" pitchFamily="34" charset="0"/>
            </a:endParaRPr>
          </a:p>
          <a:p>
            <a:r>
              <a:rPr lang="en-US" altLang="en-US" smtClean="0">
                <a:latin typeface="Arial" pitchFamily="34" charset="0"/>
                <a:ea typeface="ＭＳ Ｐゴシック" pitchFamily="34" charset="-128"/>
                <a:cs typeface="Arial" pitchFamily="34" charset="0"/>
              </a:rPr>
              <a:t>The smart solutions are divided into three themes: Low Energy Districts, Integrated Infrastructure and Urban Mobility. In Stockholm many of the solutions are developed in a new built ecodistrict with ambitious sustainability targets, called the Royal Seaport, and through GrowSmarter the solutions will be used in excisting areas.</a:t>
            </a:r>
          </a:p>
        </p:txBody>
      </p:sp>
      <p:sp>
        <p:nvSpPr>
          <p:cNvPr id="18436" name="Platshållare för bildnummer 3"/>
          <p:cNvSpPr>
            <a:spLocks noGrp="1"/>
          </p:cNvSpPr>
          <p:nvPr>
            <p:ph type="sldNum" sz="quarter" idx="5"/>
          </p:nvPr>
        </p:nvSpPr>
        <p:spPr>
          <a:noFill/>
          <a:ln>
            <a:miter lim="800000"/>
            <a:headEnd/>
            <a:tailEnd/>
          </a:ln>
        </p:spPr>
        <p:txBody>
          <a:bodyPr/>
          <a:lstStyle/>
          <a:p>
            <a:fld id="{D5DF4F5E-BADF-4C67-8C80-C85388A212AC}" type="slidenum">
              <a:rPr lang="de-DE" altLang="en-US">
                <a:solidFill>
                  <a:srgbClr val="000000"/>
                </a:solidFill>
              </a:rPr>
              <a:pPr/>
              <a:t>5</a:t>
            </a:fld>
            <a:endParaRPr lang="de-DE"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228600" indent="-228600">
              <a:buFontTx/>
              <a:buAutoNum type="arabicPeriod"/>
              <a:defRPr/>
            </a:pPr>
            <a:r>
              <a:rPr lang="en-US" dirty="0" smtClean="0"/>
              <a:t>The main focus of the project is Energy efficient refurbishment. In Europe around 40 % of the Energy is used in Buildings. Its important that new buildings are built energy efficient but that is not enough, to reach the Paris Agreements we need to lower the energy used in existing buildings. One third of Europe’s housing stock was built between 1950 and 1970. In </a:t>
            </a:r>
            <a:r>
              <a:rPr lang="en-US" dirty="0" err="1" smtClean="0"/>
              <a:t>GrowSmarter</a:t>
            </a:r>
            <a:r>
              <a:rPr lang="en-US" dirty="0" smtClean="0"/>
              <a:t> we are refurbishing these older buildings using new construction techniques and the amount of energy they use is calculated to be reduced by 60-70 percent. </a:t>
            </a:r>
          </a:p>
          <a:p>
            <a:pPr marL="685800" lvl="1" indent="-228600">
              <a:buFontTx/>
              <a:buAutoNum type="arabicPeriod"/>
              <a:defRPr/>
            </a:pPr>
            <a:endParaRPr lang="en-US" dirty="0" smtClean="0"/>
          </a:p>
          <a:p>
            <a:pPr marL="685800" lvl="1" indent="-228600">
              <a:buFontTx/>
              <a:buAutoNum type="arabicPeriod"/>
              <a:defRPr/>
            </a:pPr>
            <a:r>
              <a:rPr lang="en-US" dirty="0" smtClean="0"/>
              <a:t>Windows with extra low U-values, 0,7, with four </a:t>
            </a:r>
            <a:r>
              <a:rPr lang="en-US" dirty="0" err="1" smtClean="0"/>
              <a:t>glas</a:t>
            </a:r>
            <a:r>
              <a:rPr lang="en-US" dirty="0" smtClean="0"/>
              <a:t> layers</a:t>
            </a:r>
          </a:p>
          <a:p>
            <a:pPr marL="685800" lvl="1" indent="-228600">
              <a:buFontTx/>
              <a:buAutoNum type="arabicPeriod"/>
              <a:defRPr/>
            </a:pPr>
            <a:r>
              <a:rPr lang="sv-SE" dirty="0" err="1" smtClean="0"/>
              <a:t>Reducing</a:t>
            </a:r>
            <a:r>
              <a:rPr lang="sv-SE" dirty="0" smtClean="0"/>
              <a:t> hot </a:t>
            </a:r>
            <a:r>
              <a:rPr lang="sv-SE" dirty="0" err="1" smtClean="0"/>
              <a:t>water</a:t>
            </a:r>
            <a:r>
              <a:rPr lang="sv-SE" dirty="0" smtClean="0"/>
              <a:t> </a:t>
            </a:r>
            <a:r>
              <a:rPr lang="sv-SE" dirty="0" err="1" smtClean="0"/>
              <a:t>losses</a:t>
            </a:r>
            <a:endParaRPr lang="sv-SE" dirty="0" smtClean="0"/>
          </a:p>
          <a:p>
            <a:pPr marL="685800" lvl="1" indent="-228600">
              <a:buFontTx/>
              <a:buAutoNum type="arabicPeriod"/>
              <a:defRPr/>
            </a:pPr>
            <a:r>
              <a:rPr lang="en-US" dirty="0" smtClean="0"/>
              <a:t>Recovering heat from drainage water</a:t>
            </a:r>
          </a:p>
          <a:p>
            <a:pPr marL="685800" lvl="1" indent="-228600">
              <a:buFontTx/>
              <a:buAutoNum type="arabicPeriod"/>
              <a:defRPr/>
            </a:pPr>
            <a:r>
              <a:rPr lang="sv-SE" dirty="0" err="1" smtClean="0"/>
              <a:t>Efficient</a:t>
            </a:r>
            <a:r>
              <a:rPr lang="sv-SE" dirty="0" smtClean="0"/>
              <a:t> </a:t>
            </a:r>
            <a:r>
              <a:rPr lang="sv-SE" dirty="0" err="1" smtClean="0"/>
              <a:t>lighting</a:t>
            </a:r>
            <a:endParaRPr lang="sv-SE" dirty="0" smtClean="0"/>
          </a:p>
          <a:p>
            <a:pPr marL="685800" lvl="1" indent="-228600">
              <a:buFontTx/>
              <a:buAutoNum type="arabicPeriod"/>
              <a:defRPr/>
            </a:pPr>
            <a:r>
              <a:rPr lang="sv-SE" dirty="0" err="1" smtClean="0"/>
              <a:t>Additional</a:t>
            </a:r>
            <a:r>
              <a:rPr lang="sv-SE" dirty="0" smtClean="0"/>
              <a:t> </a:t>
            </a:r>
            <a:r>
              <a:rPr lang="sv-SE" dirty="0" err="1" smtClean="0"/>
              <a:t>insulation</a:t>
            </a:r>
            <a:r>
              <a:rPr lang="sv-SE" dirty="0" smtClean="0"/>
              <a:t> on </a:t>
            </a:r>
            <a:r>
              <a:rPr lang="sv-SE" dirty="0" err="1" smtClean="0"/>
              <a:t>outer</a:t>
            </a:r>
            <a:r>
              <a:rPr lang="sv-SE" dirty="0" smtClean="0"/>
              <a:t> </a:t>
            </a:r>
            <a:r>
              <a:rPr lang="sv-SE" dirty="0" err="1" smtClean="0"/>
              <a:t>walls</a:t>
            </a:r>
            <a:r>
              <a:rPr lang="sv-SE" dirty="0" smtClean="0"/>
              <a:t> and </a:t>
            </a:r>
            <a:r>
              <a:rPr lang="sv-SE" dirty="0" err="1" smtClean="0"/>
              <a:t>roof</a:t>
            </a:r>
            <a:endParaRPr lang="sv-SE" dirty="0" smtClean="0"/>
          </a:p>
          <a:p>
            <a:pPr marL="685800" lvl="1" indent="-228600">
              <a:buFontTx/>
              <a:buAutoNum type="arabicPeriod"/>
              <a:defRPr/>
            </a:pPr>
            <a:r>
              <a:rPr lang="sv-SE" dirty="0" smtClean="0"/>
              <a:t>Smart </a:t>
            </a:r>
            <a:r>
              <a:rPr lang="sv-SE" dirty="0" err="1" smtClean="0"/>
              <a:t>heating</a:t>
            </a:r>
            <a:r>
              <a:rPr lang="sv-SE" dirty="0" smtClean="0"/>
              <a:t>, </a:t>
            </a:r>
            <a:r>
              <a:rPr lang="sv-SE" dirty="0" err="1" smtClean="0"/>
              <a:t>cooling</a:t>
            </a:r>
            <a:r>
              <a:rPr lang="sv-SE" dirty="0" smtClean="0"/>
              <a:t> and ventilation systems</a:t>
            </a:r>
          </a:p>
          <a:p>
            <a:pPr marL="685800" lvl="1" indent="-228600">
              <a:buFontTx/>
              <a:buAutoNum type="arabicPeriod"/>
              <a:defRPr/>
            </a:pPr>
            <a:r>
              <a:rPr lang="sv-SE" dirty="0" smtClean="0"/>
              <a:t>New </a:t>
            </a:r>
            <a:r>
              <a:rPr lang="sv-SE" dirty="0" err="1" smtClean="0"/>
              <a:t>energy</a:t>
            </a:r>
            <a:r>
              <a:rPr lang="sv-SE" dirty="0" smtClean="0"/>
              <a:t> </a:t>
            </a:r>
            <a:r>
              <a:rPr lang="sv-SE" dirty="0" err="1" smtClean="0"/>
              <a:t>efficient</a:t>
            </a:r>
            <a:r>
              <a:rPr lang="sv-SE" dirty="0" smtClean="0"/>
              <a:t> elevators</a:t>
            </a:r>
          </a:p>
          <a:p>
            <a:pPr marL="685800" lvl="1" indent="-228600">
              <a:buFontTx/>
              <a:buAutoNum type="arabicPeriod"/>
              <a:defRPr/>
            </a:pPr>
            <a:endParaRPr lang="sv-SE" dirty="0" smtClean="0"/>
          </a:p>
          <a:p>
            <a:pPr marL="228600" indent="-228600">
              <a:buFontTx/>
              <a:buAutoNum type="arabicPeriod"/>
              <a:defRPr/>
            </a:pPr>
            <a:endParaRPr lang="sv-SE" dirty="0" smtClean="0"/>
          </a:p>
          <a:p>
            <a:pPr marL="228600" indent="-228600">
              <a:buFontTx/>
              <a:buAutoNum type="arabicPeriod"/>
              <a:defRPr/>
            </a:pPr>
            <a:r>
              <a:rPr lang="en-US" dirty="0" smtClean="0"/>
              <a:t>30-40 percent of goods in Cities are Construction Goods. A centralized logistics center in Stockholm will help cut emissions associated with these. The material will be stored and distributed just in time when they are needed and also avoiding many different heavy vehicles into the constructions site. Transports into the construction site will be done by hybrid-electric, ethanol or biogas fuelled vehicles which will also help reduce emissions. </a:t>
            </a:r>
          </a:p>
          <a:p>
            <a:pPr marL="228600" indent="-228600">
              <a:buFontTx/>
              <a:buAutoNum type="arabicPeriod"/>
              <a:defRPr/>
            </a:pPr>
            <a:endParaRPr lang="en-US" dirty="0" smtClean="0"/>
          </a:p>
          <a:p>
            <a:pPr marL="228600" indent="-228600">
              <a:buFontTx/>
              <a:buAutoNum type="arabicPeriod"/>
              <a:defRPr/>
            </a:pPr>
            <a:r>
              <a:rPr lang="en-US" dirty="0" smtClean="0"/>
              <a:t>Providing information on real-time energy usage and waste levels to tenants is a key tool to help them see and reduce their own environmental footprint. Using this information in pricing will mean that the biggest polluters pay the most, providing further incentives for residents to reduce waste and cut energy consumption. </a:t>
            </a:r>
          </a:p>
          <a:p>
            <a:pPr marL="228600" indent="-228600">
              <a:buFontTx/>
              <a:buAutoNum type="arabicPeriod"/>
              <a:defRPr/>
            </a:pPr>
            <a:endParaRPr lang="en-US" dirty="0" smtClean="0"/>
          </a:p>
          <a:p>
            <a:pPr marL="685800" lvl="1" indent="-228600">
              <a:buFontTx/>
              <a:buAutoNum type="arabicPeriod"/>
              <a:defRPr/>
            </a:pPr>
            <a:r>
              <a:rPr lang="sv-SE" dirty="0" err="1" smtClean="0"/>
              <a:t>Home</a:t>
            </a:r>
            <a:r>
              <a:rPr lang="sv-SE" dirty="0" smtClean="0"/>
              <a:t> Energy Management Systems</a:t>
            </a:r>
          </a:p>
          <a:p>
            <a:pPr marL="685800" lvl="1" indent="-228600">
              <a:buFontTx/>
              <a:buAutoNum type="arabicPeriod"/>
              <a:defRPr/>
            </a:pPr>
            <a:r>
              <a:rPr lang="sv-SE" dirty="0" err="1" smtClean="0"/>
              <a:t>Open</a:t>
            </a:r>
            <a:r>
              <a:rPr lang="sv-SE" dirty="0" smtClean="0"/>
              <a:t> </a:t>
            </a:r>
            <a:r>
              <a:rPr lang="sv-SE" dirty="0" err="1" smtClean="0"/>
              <a:t>home</a:t>
            </a:r>
            <a:r>
              <a:rPr lang="sv-SE" dirty="0" smtClean="0"/>
              <a:t> </a:t>
            </a:r>
            <a:r>
              <a:rPr lang="sv-SE" dirty="0" err="1" smtClean="0"/>
              <a:t>net</a:t>
            </a:r>
            <a:endParaRPr lang="sv-SE" dirty="0" smtClean="0"/>
          </a:p>
          <a:p>
            <a:pPr marL="685800" lvl="1" indent="-228600">
              <a:buFontTx/>
              <a:buAutoNum type="arabicPeriod"/>
              <a:defRPr/>
            </a:pPr>
            <a:r>
              <a:rPr lang="sv-SE" dirty="0" smtClean="0"/>
              <a:t>Energy </a:t>
            </a:r>
            <a:r>
              <a:rPr lang="sv-SE" dirty="0" err="1" smtClean="0"/>
              <a:t>Visualisation</a:t>
            </a:r>
            <a:endParaRPr lang="sv-SE" dirty="0" smtClean="0"/>
          </a:p>
          <a:p>
            <a:pPr marL="685800" lvl="1" indent="-228600">
              <a:buFontTx/>
              <a:buAutoNum type="arabicPeriod"/>
              <a:defRPr/>
            </a:pPr>
            <a:r>
              <a:rPr lang="sv-SE" dirty="0" err="1" smtClean="0"/>
              <a:t>Individual</a:t>
            </a:r>
            <a:r>
              <a:rPr lang="sv-SE" dirty="0" smtClean="0"/>
              <a:t> </a:t>
            </a:r>
            <a:r>
              <a:rPr lang="sv-SE" dirty="0" err="1" smtClean="0"/>
              <a:t>energy</a:t>
            </a:r>
            <a:r>
              <a:rPr lang="sv-SE" dirty="0" smtClean="0"/>
              <a:t> metering</a:t>
            </a:r>
          </a:p>
          <a:p>
            <a:pPr marL="685800" lvl="1" indent="-228600">
              <a:buFontTx/>
              <a:buAutoNum type="arabicPeriod"/>
              <a:defRPr/>
            </a:pPr>
            <a:endParaRPr lang="sv-SE" dirty="0" smtClean="0"/>
          </a:p>
          <a:p>
            <a:pPr marL="228600" indent="-228600">
              <a:buFontTx/>
              <a:buAutoNum type="arabicPeriod"/>
              <a:defRPr/>
            </a:pPr>
            <a:r>
              <a:rPr lang="en-US" dirty="0" smtClean="0"/>
              <a:t>For renewable energy to be really reliable, it can’t be dependent on changing weather conditions. By investing in local energy production and storage, the cities will build local energy systems and even out peaks and drops in demand.</a:t>
            </a:r>
          </a:p>
          <a:p>
            <a:pPr marL="228600" indent="-228600">
              <a:buFontTx/>
              <a:buAutoNum type="arabicPeriod"/>
              <a:defRPr/>
            </a:pPr>
            <a:endParaRPr lang="en-US" dirty="0" smtClean="0"/>
          </a:p>
          <a:p>
            <a:pPr marL="685800" lvl="1" indent="-228600">
              <a:buFontTx/>
              <a:buAutoNum type="arabicPeriod"/>
              <a:defRPr/>
            </a:pPr>
            <a:r>
              <a:rPr lang="sv-SE" dirty="0" err="1" smtClean="0"/>
              <a:t>Virtual</a:t>
            </a:r>
            <a:r>
              <a:rPr lang="sv-SE" dirty="0" smtClean="0"/>
              <a:t> Power Plant</a:t>
            </a:r>
            <a:endParaRPr lang="en-US" dirty="0" smtClean="0"/>
          </a:p>
          <a:p>
            <a:pPr>
              <a:defRPr/>
            </a:pPr>
            <a:endParaRPr lang="en-GB" dirty="0"/>
          </a:p>
        </p:txBody>
      </p:sp>
      <p:sp>
        <p:nvSpPr>
          <p:cNvPr id="20484" name="Platshållare för bildnummer 3"/>
          <p:cNvSpPr>
            <a:spLocks noGrp="1"/>
          </p:cNvSpPr>
          <p:nvPr>
            <p:ph type="sldNum" sz="quarter" idx="5"/>
          </p:nvPr>
        </p:nvSpPr>
        <p:spPr>
          <a:noFill/>
          <a:ln>
            <a:miter lim="800000"/>
            <a:headEnd/>
            <a:tailEnd/>
          </a:ln>
        </p:spPr>
        <p:txBody>
          <a:bodyPr/>
          <a:lstStyle/>
          <a:p>
            <a:fld id="{30504136-3E90-454B-B09B-868ADBA81523}" type="slidenum">
              <a:rPr lang="de-DE" altLang="en-US"/>
              <a:pPr/>
              <a:t>6</a:t>
            </a:fld>
            <a:endParaRPr lang="de-D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a:defRPr/>
            </a:pPr>
            <a:endParaRPr lang="sv-SE" dirty="0" smtClean="0"/>
          </a:p>
          <a:p>
            <a:pPr marL="228600" indent="-228600">
              <a:buFontTx/>
              <a:buAutoNum type="arabicPeriod"/>
              <a:defRPr/>
            </a:pPr>
            <a:endParaRPr lang="en-US" dirty="0" smtClean="0"/>
          </a:p>
          <a:p>
            <a:pPr marL="228600" indent="-228600">
              <a:buFont typeface="+mj-lt"/>
              <a:buAutoNum type="arabicPeriod" startAt="2"/>
              <a:defRPr/>
            </a:pPr>
            <a:r>
              <a:rPr lang="en-US" dirty="0" smtClean="0"/>
              <a:t>30-40 percent of goods in Cities are Construction Goods. A centralized logistics center in Stockholm will help cut emissions associated with these. The material will be stored and distributed just in time when they are needed and also avoiding many different heavy vehicles into the constructions site. Transports into the construction site will be done by hybrid-electric, ethanol or biogas fuelled vehicles which will also help reduce emissions. </a:t>
            </a:r>
          </a:p>
          <a:p>
            <a:pPr marL="228600" indent="-228600">
              <a:buFontTx/>
              <a:buAutoNum type="arabicPeriod" startAt="2"/>
              <a:defRPr/>
            </a:pPr>
            <a:endParaRPr lang="en-US" dirty="0" smtClean="0"/>
          </a:p>
          <a:p>
            <a:pPr marL="228600" indent="-228600">
              <a:buFontTx/>
              <a:buAutoNum type="arabicPeriod" startAt="2"/>
              <a:defRPr/>
            </a:pPr>
            <a:r>
              <a:rPr lang="en-US" dirty="0" smtClean="0"/>
              <a:t>Providing information on real-time energy usage and waste levels to tenants is a key tool to help them see and reduce their own environmental footprint. Using this information in pricing will mean that the biggest polluters pay the most, providing further incentives for residents to reduce waste and cut energy consumption. </a:t>
            </a:r>
          </a:p>
          <a:p>
            <a:pPr marL="228600" indent="-228600">
              <a:buFontTx/>
              <a:buAutoNum type="arabicPeriod" startAt="2"/>
              <a:defRPr/>
            </a:pPr>
            <a:endParaRPr lang="en-US" dirty="0" smtClean="0"/>
          </a:p>
          <a:p>
            <a:pPr marL="685800" lvl="1" indent="-228600">
              <a:buFontTx/>
              <a:buAutoNum type="arabicPeriod"/>
              <a:defRPr/>
            </a:pPr>
            <a:r>
              <a:rPr lang="sv-SE" dirty="0" err="1" smtClean="0"/>
              <a:t>Home</a:t>
            </a:r>
            <a:r>
              <a:rPr lang="sv-SE" dirty="0" smtClean="0"/>
              <a:t> Energy Management Systems</a:t>
            </a:r>
          </a:p>
          <a:p>
            <a:pPr marL="685800" lvl="1" indent="-228600">
              <a:buFontTx/>
              <a:buAutoNum type="arabicPeriod"/>
              <a:defRPr/>
            </a:pPr>
            <a:r>
              <a:rPr lang="sv-SE" dirty="0" err="1" smtClean="0"/>
              <a:t>Open</a:t>
            </a:r>
            <a:r>
              <a:rPr lang="sv-SE" dirty="0" smtClean="0"/>
              <a:t> </a:t>
            </a:r>
            <a:r>
              <a:rPr lang="sv-SE" dirty="0" err="1" smtClean="0"/>
              <a:t>home</a:t>
            </a:r>
            <a:r>
              <a:rPr lang="sv-SE" dirty="0" smtClean="0"/>
              <a:t> </a:t>
            </a:r>
            <a:r>
              <a:rPr lang="sv-SE" dirty="0" err="1" smtClean="0"/>
              <a:t>net</a:t>
            </a:r>
            <a:r>
              <a:rPr lang="sv-SE" dirty="0" smtClean="0"/>
              <a:t>/Active </a:t>
            </a:r>
            <a:r>
              <a:rPr lang="sv-SE" dirty="0" err="1" smtClean="0"/>
              <a:t>home</a:t>
            </a:r>
            <a:endParaRPr lang="sv-SE" dirty="0" smtClean="0"/>
          </a:p>
          <a:p>
            <a:pPr marL="685800" lvl="1" indent="-228600">
              <a:buFontTx/>
              <a:buAutoNum type="arabicPeriod"/>
              <a:defRPr/>
            </a:pPr>
            <a:r>
              <a:rPr lang="sv-SE" dirty="0" smtClean="0"/>
              <a:t>Energy </a:t>
            </a:r>
            <a:r>
              <a:rPr lang="sv-SE" dirty="0" err="1" smtClean="0"/>
              <a:t>Visualisation</a:t>
            </a:r>
            <a:endParaRPr lang="sv-SE" dirty="0" smtClean="0"/>
          </a:p>
          <a:p>
            <a:pPr marL="685800" lvl="1" indent="-228600">
              <a:buFontTx/>
              <a:buAutoNum type="arabicPeriod"/>
              <a:defRPr/>
            </a:pPr>
            <a:r>
              <a:rPr lang="sv-SE" dirty="0" err="1" smtClean="0"/>
              <a:t>Individual</a:t>
            </a:r>
            <a:r>
              <a:rPr lang="sv-SE" dirty="0" smtClean="0"/>
              <a:t> </a:t>
            </a:r>
            <a:r>
              <a:rPr lang="sv-SE" dirty="0" err="1" smtClean="0"/>
              <a:t>energy</a:t>
            </a:r>
            <a:r>
              <a:rPr lang="sv-SE" dirty="0" smtClean="0"/>
              <a:t> metering</a:t>
            </a:r>
          </a:p>
          <a:p>
            <a:pPr marL="685800" lvl="1" indent="-228600">
              <a:buFontTx/>
              <a:buAutoNum type="arabicPeriod"/>
              <a:defRPr/>
            </a:pPr>
            <a:endParaRPr lang="sv-SE" dirty="0" smtClean="0"/>
          </a:p>
          <a:p>
            <a:pPr marL="228600" indent="-228600">
              <a:buFontTx/>
              <a:buAutoNum type="arabicPeriod" startAt="2"/>
              <a:defRPr/>
            </a:pPr>
            <a:r>
              <a:rPr lang="en-US" dirty="0" smtClean="0"/>
              <a:t>For renewable energy to be really reliable, it can’t be dependent on changing weather conditions. By investing in local energy production and storage, the cities will build local energy systems and even out peaks and drops in demand.</a:t>
            </a:r>
          </a:p>
          <a:p>
            <a:pPr marL="228600" indent="-228600">
              <a:buFontTx/>
              <a:buAutoNum type="arabicPeriod" startAt="2"/>
              <a:defRPr/>
            </a:pPr>
            <a:endParaRPr lang="en-US" dirty="0" smtClean="0"/>
          </a:p>
          <a:p>
            <a:pPr marL="685800" lvl="1" indent="-228600">
              <a:buFontTx/>
              <a:buAutoNum type="arabicPeriod"/>
              <a:defRPr/>
            </a:pPr>
            <a:r>
              <a:rPr lang="sv-SE" dirty="0" err="1" smtClean="0"/>
              <a:t>Virtual</a:t>
            </a:r>
            <a:r>
              <a:rPr lang="sv-SE" dirty="0" smtClean="0"/>
              <a:t> Power Plant in Cologne</a:t>
            </a:r>
            <a:endParaRPr lang="en-US" dirty="0" smtClean="0"/>
          </a:p>
          <a:p>
            <a:pPr>
              <a:defRPr/>
            </a:pPr>
            <a:endParaRPr lang="en-GB" dirty="0"/>
          </a:p>
        </p:txBody>
      </p:sp>
      <p:sp>
        <p:nvSpPr>
          <p:cNvPr id="22532" name="Platshållare för bildnummer 3"/>
          <p:cNvSpPr>
            <a:spLocks noGrp="1"/>
          </p:cNvSpPr>
          <p:nvPr>
            <p:ph type="sldNum" sz="quarter" idx="5"/>
          </p:nvPr>
        </p:nvSpPr>
        <p:spPr>
          <a:noFill/>
          <a:ln>
            <a:miter lim="800000"/>
            <a:headEnd/>
            <a:tailEnd/>
          </a:ln>
        </p:spPr>
        <p:txBody>
          <a:bodyPr/>
          <a:lstStyle/>
          <a:p>
            <a:fld id="{AA32C9BA-3FA2-4B97-AC6F-C9F2B48734AB}" type="slidenum">
              <a:rPr lang="de-DE" altLang="en-US"/>
              <a:pPr/>
              <a:t>7</a:t>
            </a:fld>
            <a:endParaRPr lang="de-D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228600" indent="-228600">
              <a:buFont typeface="+mj-lt"/>
              <a:buAutoNum type="arabicPeriod" startAt="5"/>
              <a:defRPr/>
            </a:pPr>
            <a:r>
              <a:rPr lang="sv-SE" dirty="0" smtClean="0"/>
              <a:t>S</a:t>
            </a:r>
            <a:r>
              <a:rPr lang="en-US" dirty="0" err="1" smtClean="0"/>
              <a:t>treet</a:t>
            </a:r>
            <a:r>
              <a:rPr lang="en-US" dirty="0" smtClean="0"/>
              <a:t> lighting keeps urban </a:t>
            </a:r>
            <a:r>
              <a:rPr lang="en-US" dirty="0" err="1" smtClean="0"/>
              <a:t>centres</a:t>
            </a:r>
            <a:r>
              <a:rPr lang="en-US" dirty="0" smtClean="0"/>
              <a:t> safe, but traditional lampposts consume huge amounts of energy. Combining energy efficient LED bulbs with motion sensors so the light will be to dimmed when nobody is around and brighten up as people approach will save 50 % of the energy used. In addition lampposts and other traffic poles will be used as communications hubs. </a:t>
            </a:r>
          </a:p>
          <a:p>
            <a:pPr marL="228600" indent="-228600">
              <a:buFont typeface="+mj-lt"/>
              <a:buAutoNum type="arabicPeriod" startAt="5"/>
              <a:defRPr/>
            </a:pPr>
            <a:endParaRPr lang="en-US" dirty="0" smtClean="0"/>
          </a:p>
          <a:p>
            <a:pPr marL="685800" lvl="1" indent="-228600">
              <a:buFont typeface="+mj-lt"/>
              <a:buAutoNum type="arabicPeriod"/>
              <a:defRPr/>
            </a:pPr>
            <a:r>
              <a:rPr lang="sv-SE" dirty="0" smtClean="0"/>
              <a:t>Smart </a:t>
            </a:r>
            <a:r>
              <a:rPr lang="sv-SE" dirty="0" err="1" smtClean="0"/>
              <a:t>street</a:t>
            </a:r>
            <a:r>
              <a:rPr lang="sv-SE" dirty="0" smtClean="0"/>
              <a:t> </a:t>
            </a:r>
            <a:r>
              <a:rPr lang="sv-SE" dirty="0" err="1" smtClean="0"/>
              <a:t>lighting</a:t>
            </a:r>
            <a:endParaRPr lang="sv-SE" dirty="0" smtClean="0"/>
          </a:p>
          <a:p>
            <a:pPr marL="685800" lvl="1" indent="-228600">
              <a:buFont typeface="+mj-lt"/>
              <a:buAutoNum type="arabicPeriod"/>
              <a:defRPr/>
            </a:pPr>
            <a:r>
              <a:rPr lang="en-US" dirty="0" smtClean="0"/>
              <a:t>Traffic posts as a base for sensors </a:t>
            </a:r>
          </a:p>
          <a:p>
            <a:pPr marL="228600" indent="-228600">
              <a:buFont typeface="+mj-lt"/>
              <a:buAutoNum type="arabicPeriod" startAt="5"/>
              <a:defRPr/>
            </a:pPr>
            <a:endParaRPr lang="en-US" dirty="0" smtClean="0"/>
          </a:p>
          <a:p>
            <a:pPr>
              <a:buFont typeface="+mj-lt"/>
              <a:buNone/>
              <a:defRPr/>
            </a:pPr>
            <a:r>
              <a:rPr lang="en-GB" dirty="0" smtClean="0"/>
              <a:t>The Facebook data </a:t>
            </a:r>
            <a:r>
              <a:rPr lang="en-GB" dirty="0" err="1" smtClean="0"/>
              <a:t>center</a:t>
            </a:r>
            <a:r>
              <a:rPr lang="en-GB" dirty="0" smtClean="0"/>
              <a:t> (120 MW) in </a:t>
            </a:r>
            <a:r>
              <a:rPr lang="en-GB" dirty="0" err="1" smtClean="0"/>
              <a:t>Luleå</a:t>
            </a:r>
            <a:r>
              <a:rPr lang="en-GB" dirty="0" smtClean="0"/>
              <a:t> use 1 </a:t>
            </a:r>
            <a:r>
              <a:rPr lang="en-GB" dirty="0" err="1" smtClean="0"/>
              <a:t>TWh</a:t>
            </a:r>
            <a:r>
              <a:rPr lang="en-GB" dirty="0" smtClean="0"/>
              <a:t> of electricity per year and the waste heat is not recovered. The heat is enough for heating around 100 000 apartments.</a:t>
            </a:r>
          </a:p>
          <a:p>
            <a:pPr marL="228600" indent="-228600">
              <a:buFont typeface="+mj-lt"/>
              <a:buAutoNum type="arabicPeriod" startAt="6"/>
              <a:defRPr/>
            </a:pPr>
            <a:r>
              <a:rPr lang="en-US" dirty="0" smtClean="0"/>
              <a:t>In the Open district heating solution </a:t>
            </a:r>
            <a:r>
              <a:rPr lang="en-US" dirty="0" err="1" smtClean="0"/>
              <a:t>Fortum</a:t>
            </a:r>
            <a:r>
              <a:rPr lang="en-US" dirty="0" smtClean="0"/>
              <a:t> will recover waste heat from one data center (1 MW) and one supermarkets and reusing it to heat around 1000 apartments. By letting district heating operators buy excess heat and sell it on, the heating production costs can be brought down, and the data center or Supermarket will be payed for their waste heat. It is a win-win solution.</a:t>
            </a:r>
          </a:p>
          <a:p>
            <a:pPr lvl="1">
              <a:buFont typeface="+mj-lt"/>
              <a:buNone/>
              <a:defRPr/>
            </a:pPr>
            <a:endParaRPr lang="en-US" dirty="0" smtClean="0"/>
          </a:p>
          <a:p>
            <a:pPr marL="228600" indent="-228600">
              <a:buFont typeface="+mj-lt"/>
              <a:buAutoNum type="arabicPeriod" startAt="7"/>
              <a:defRPr/>
            </a:pPr>
            <a:r>
              <a:rPr lang="en-US" dirty="0" smtClean="0"/>
              <a:t>Sometimes, what’s needed is a simple solution. Separating waste into different </a:t>
            </a:r>
            <a:r>
              <a:rPr lang="en-US" dirty="0" err="1" smtClean="0"/>
              <a:t>coloured</a:t>
            </a:r>
            <a:r>
              <a:rPr lang="en-US" dirty="0" smtClean="0"/>
              <a:t> bags makes it quick and easy to sort. One in-let and one pipe saves space and when vacuum technology is used to suck the bags through underground tubes, waste trucks are avoided in urban areas. The </a:t>
            </a:r>
            <a:r>
              <a:rPr lang="en-US" dirty="0" err="1" smtClean="0"/>
              <a:t>coloured</a:t>
            </a:r>
            <a:r>
              <a:rPr lang="en-US" dirty="0" smtClean="0"/>
              <a:t> bags are optically sorted.</a:t>
            </a:r>
          </a:p>
          <a:p>
            <a:pPr lvl="1">
              <a:buFont typeface="+mj-lt"/>
              <a:buNone/>
              <a:defRPr/>
            </a:pPr>
            <a:endParaRPr lang="en-US" dirty="0" smtClean="0"/>
          </a:p>
          <a:p>
            <a:pPr marL="228600" indent="-228600">
              <a:buFont typeface="+mj-lt"/>
              <a:buAutoNum type="arabicPeriod" startAt="7"/>
              <a:defRPr/>
            </a:pPr>
            <a:r>
              <a:rPr lang="en-US" dirty="0" smtClean="0"/>
              <a:t>Open data platforms can help cities collect and </a:t>
            </a:r>
            <a:r>
              <a:rPr lang="en-US" dirty="0" err="1" smtClean="0"/>
              <a:t>analyse</a:t>
            </a:r>
            <a:r>
              <a:rPr lang="en-US" dirty="0" smtClean="0"/>
              <a:t> data patterns for essential city activities such as traffic management, communications and infrastructure. This information can then be used to take decisions about future investments. Key performance indicators will allow the cities to monitor their overall environmental performance on an ongoing basis.</a:t>
            </a:r>
          </a:p>
          <a:p>
            <a:pPr marL="685800" lvl="1" indent="-228600">
              <a:buFont typeface="+mj-lt"/>
              <a:buAutoNum type="arabicPeriod"/>
              <a:defRPr/>
            </a:pPr>
            <a:endParaRPr lang="sv-SE" dirty="0" smtClean="0"/>
          </a:p>
          <a:p>
            <a:pPr marL="685800" lvl="1" indent="-228600">
              <a:buFont typeface="+mj-lt"/>
              <a:buAutoNum type="arabicPeriod"/>
              <a:defRPr/>
            </a:pPr>
            <a:r>
              <a:rPr lang="sv-SE" dirty="0" smtClean="0"/>
              <a:t>Big </a:t>
            </a:r>
            <a:r>
              <a:rPr lang="sv-SE" dirty="0" err="1" smtClean="0"/>
              <a:t>open</a:t>
            </a:r>
            <a:r>
              <a:rPr lang="sv-SE" dirty="0" smtClean="0"/>
              <a:t> data </a:t>
            </a:r>
            <a:r>
              <a:rPr lang="sv-SE" dirty="0" err="1" smtClean="0"/>
              <a:t>platform</a:t>
            </a:r>
            <a:endParaRPr lang="sv-SE" dirty="0" smtClean="0"/>
          </a:p>
          <a:p>
            <a:pPr>
              <a:defRPr/>
            </a:pPr>
            <a:endParaRPr lang="en-GB" dirty="0"/>
          </a:p>
        </p:txBody>
      </p:sp>
      <p:sp>
        <p:nvSpPr>
          <p:cNvPr id="24580" name="Platshållare för bildnummer 3"/>
          <p:cNvSpPr>
            <a:spLocks noGrp="1"/>
          </p:cNvSpPr>
          <p:nvPr>
            <p:ph type="sldNum" sz="quarter" idx="5"/>
          </p:nvPr>
        </p:nvSpPr>
        <p:spPr>
          <a:noFill/>
          <a:ln>
            <a:miter lim="800000"/>
            <a:headEnd/>
            <a:tailEnd/>
          </a:ln>
        </p:spPr>
        <p:txBody>
          <a:bodyPr/>
          <a:lstStyle/>
          <a:p>
            <a:fld id="{F73B7C5F-9243-45FD-B34B-CA4BE15A459F}" type="slidenum">
              <a:rPr lang="de-DE" altLang="en-US"/>
              <a:pPr/>
              <a:t>8</a:t>
            </a:fld>
            <a:endParaRPr lang="de-DE"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ln/>
        </p:spPr>
      </p:sp>
      <p:sp>
        <p:nvSpPr>
          <p:cNvPr id="3" name="Platshållare för anteckningar 2"/>
          <p:cNvSpPr>
            <a:spLocks noGrp="1"/>
          </p:cNvSpPr>
          <p:nvPr>
            <p:ph type="body" idx="1"/>
          </p:nvPr>
        </p:nvSpPr>
        <p:spPr/>
        <p:txBody>
          <a:bodyPr/>
          <a:lstStyle/>
          <a:p>
            <a:pPr marL="228600" indent="-228600">
              <a:buFont typeface="+mj-lt"/>
              <a:buAutoNum type="arabicPeriod" startAt="5"/>
              <a:defRPr/>
            </a:pPr>
            <a:r>
              <a:rPr lang="sv-SE" dirty="0" smtClean="0"/>
              <a:t>S</a:t>
            </a:r>
            <a:r>
              <a:rPr lang="en-US" dirty="0" err="1" smtClean="0"/>
              <a:t>treet</a:t>
            </a:r>
            <a:r>
              <a:rPr lang="en-US" dirty="0" smtClean="0"/>
              <a:t> lighting keeps urban </a:t>
            </a:r>
            <a:r>
              <a:rPr lang="en-US" dirty="0" err="1" smtClean="0"/>
              <a:t>centres</a:t>
            </a:r>
            <a:r>
              <a:rPr lang="en-US" dirty="0" smtClean="0"/>
              <a:t> safe, but traditional lampposts consume huge amounts of energy. Combining energy efficient LED bulbs with motion sensors so the light will be to dimmed when nobody is around and brighten up as people approach will save 50 % of the energy used. In addition lampposts and other traffic poles will be used as communications hubs. </a:t>
            </a:r>
          </a:p>
          <a:p>
            <a:pPr marL="228600" indent="-228600">
              <a:buFont typeface="+mj-lt"/>
              <a:buAutoNum type="arabicPeriod" startAt="5"/>
              <a:defRPr/>
            </a:pPr>
            <a:endParaRPr lang="en-US" dirty="0" smtClean="0"/>
          </a:p>
          <a:p>
            <a:pPr marL="685800" lvl="1" indent="-228600">
              <a:buFont typeface="+mj-lt"/>
              <a:buAutoNum type="arabicPeriod"/>
              <a:defRPr/>
            </a:pPr>
            <a:r>
              <a:rPr lang="sv-SE" dirty="0" smtClean="0"/>
              <a:t>Smart </a:t>
            </a:r>
            <a:r>
              <a:rPr lang="sv-SE" dirty="0" err="1" smtClean="0"/>
              <a:t>street</a:t>
            </a:r>
            <a:r>
              <a:rPr lang="sv-SE" dirty="0" smtClean="0"/>
              <a:t> </a:t>
            </a:r>
            <a:r>
              <a:rPr lang="sv-SE" dirty="0" err="1" smtClean="0"/>
              <a:t>lighting</a:t>
            </a:r>
            <a:endParaRPr lang="sv-SE" dirty="0" smtClean="0"/>
          </a:p>
          <a:p>
            <a:pPr marL="685800" lvl="1" indent="-228600">
              <a:buFont typeface="+mj-lt"/>
              <a:buAutoNum type="arabicPeriod"/>
              <a:defRPr/>
            </a:pPr>
            <a:r>
              <a:rPr lang="en-US" dirty="0" smtClean="0"/>
              <a:t>Traffic posts as a base for sensors </a:t>
            </a:r>
          </a:p>
          <a:p>
            <a:pPr marL="228600" indent="-228600">
              <a:buFont typeface="+mj-lt"/>
              <a:buAutoNum type="arabicPeriod" startAt="5"/>
              <a:defRPr/>
            </a:pPr>
            <a:endParaRPr lang="en-US" dirty="0" smtClean="0"/>
          </a:p>
          <a:p>
            <a:pPr>
              <a:buFont typeface="+mj-lt"/>
              <a:buNone/>
              <a:defRPr/>
            </a:pPr>
            <a:r>
              <a:rPr lang="en-GB" dirty="0" smtClean="0"/>
              <a:t>The Facebook data </a:t>
            </a:r>
            <a:r>
              <a:rPr lang="en-GB" dirty="0" err="1" smtClean="0"/>
              <a:t>center</a:t>
            </a:r>
            <a:r>
              <a:rPr lang="en-GB" dirty="0" smtClean="0"/>
              <a:t> (120 MW) in </a:t>
            </a:r>
            <a:r>
              <a:rPr lang="en-GB" dirty="0" err="1" smtClean="0"/>
              <a:t>Luleå</a:t>
            </a:r>
            <a:r>
              <a:rPr lang="en-GB" dirty="0" smtClean="0"/>
              <a:t> use 1 </a:t>
            </a:r>
            <a:r>
              <a:rPr lang="en-GB" dirty="0" err="1" smtClean="0"/>
              <a:t>TWh</a:t>
            </a:r>
            <a:r>
              <a:rPr lang="en-GB" dirty="0" smtClean="0"/>
              <a:t> of electricity per year and the waste heat is not recovered. The heat is enough for heating around 100 000 apartments.</a:t>
            </a:r>
          </a:p>
          <a:p>
            <a:pPr marL="228600" indent="-228600">
              <a:buFont typeface="+mj-lt"/>
              <a:buAutoNum type="arabicPeriod" startAt="6"/>
              <a:defRPr/>
            </a:pPr>
            <a:r>
              <a:rPr lang="en-US" dirty="0" smtClean="0"/>
              <a:t>In the Open district heating solution </a:t>
            </a:r>
            <a:r>
              <a:rPr lang="en-US" dirty="0" err="1" smtClean="0"/>
              <a:t>Fortum</a:t>
            </a:r>
            <a:r>
              <a:rPr lang="en-US" dirty="0" smtClean="0"/>
              <a:t> will recover waste heat from one data center (1 MW) and one supermarkets and reusing it to heat around 1000 apartments. By letting district heating operators buy excess heat and sell it on, the heating production costs can be brought down, and the data center or Supermarket will be payed for their waste heat. It is a win-win solution.</a:t>
            </a:r>
          </a:p>
          <a:p>
            <a:pPr lvl="1">
              <a:buFont typeface="+mj-lt"/>
              <a:buNone/>
              <a:defRPr/>
            </a:pPr>
            <a:endParaRPr lang="en-US" dirty="0" smtClean="0"/>
          </a:p>
          <a:p>
            <a:pPr marL="228600" indent="-228600">
              <a:buFont typeface="+mj-lt"/>
              <a:buAutoNum type="arabicPeriod" startAt="7"/>
              <a:defRPr/>
            </a:pPr>
            <a:r>
              <a:rPr lang="en-US" dirty="0" smtClean="0"/>
              <a:t>Sometimes, what’s needed is a simple solution. Separating waste into different </a:t>
            </a:r>
            <a:r>
              <a:rPr lang="en-US" dirty="0" err="1" smtClean="0"/>
              <a:t>coloured</a:t>
            </a:r>
            <a:r>
              <a:rPr lang="en-US" dirty="0" smtClean="0"/>
              <a:t> bags makes it quick and easy to sort. One in-let and one pipe saves space and when vacuum technology is used to suck the bags through underground tubes, waste trucks are avoided in urban areas. The </a:t>
            </a:r>
            <a:r>
              <a:rPr lang="en-US" dirty="0" err="1" smtClean="0"/>
              <a:t>coloured</a:t>
            </a:r>
            <a:r>
              <a:rPr lang="en-US" dirty="0" smtClean="0"/>
              <a:t> bags are optically sorted.</a:t>
            </a:r>
          </a:p>
          <a:p>
            <a:pPr lvl="1">
              <a:buFont typeface="+mj-lt"/>
              <a:buNone/>
              <a:defRPr/>
            </a:pPr>
            <a:endParaRPr lang="en-US" dirty="0" smtClean="0"/>
          </a:p>
          <a:p>
            <a:pPr marL="228600" indent="-228600">
              <a:buFont typeface="+mj-lt"/>
              <a:buAutoNum type="arabicPeriod" startAt="7"/>
              <a:defRPr/>
            </a:pPr>
            <a:r>
              <a:rPr lang="en-US" dirty="0" smtClean="0"/>
              <a:t>Open data platforms can help cities collect and </a:t>
            </a:r>
            <a:r>
              <a:rPr lang="en-US" dirty="0" err="1" smtClean="0"/>
              <a:t>analyse</a:t>
            </a:r>
            <a:r>
              <a:rPr lang="en-US" dirty="0" smtClean="0"/>
              <a:t> data patterns for essential city activities such as traffic management, communications and infrastructure. This information can then be used to take decisions about future investments. Key performance indicators will allow the cities to monitor their overall environmental performance on an ongoing basis.</a:t>
            </a:r>
          </a:p>
          <a:p>
            <a:pPr marL="685800" lvl="1" indent="-228600">
              <a:buFont typeface="+mj-lt"/>
              <a:buAutoNum type="arabicPeriod"/>
              <a:defRPr/>
            </a:pPr>
            <a:endParaRPr lang="sv-SE" dirty="0" smtClean="0"/>
          </a:p>
          <a:p>
            <a:pPr marL="685800" lvl="1" indent="-228600">
              <a:buFont typeface="+mj-lt"/>
              <a:buAutoNum type="arabicPeriod"/>
              <a:defRPr/>
            </a:pPr>
            <a:r>
              <a:rPr lang="sv-SE" dirty="0" smtClean="0"/>
              <a:t>Big </a:t>
            </a:r>
            <a:r>
              <a:rPr lang="sv-SE" dirty="0" err="1" smtClean="0"/>
              <a:t>open</a:t>
            </a:r>
            <a:r>
              <a:rPr lang="sv-SE" dirty="0" smtClean="0"/>
              <a:t> data </a:t>
            </a:r>
            <a:r>
              <a:rPr lang="sv-SE" dirty="0" err="1" smtClean="0"/>
              <a:t>platform</a:t>
            </a:r>
            <a:endParaRPr lang="sv-SE" dirty="0" smtClean="0"/>
          </a:p>
          <a:p>
            <a:pPr>
              <a:defRPr/>
            </a:pPr>
            <a:endParaRPr lang="en-GB" dirty="0"/>
          </a:p>
        </p:txBody>
      </p:sp>
      <p:sp>
        <p:nvSpPr>
          <p:cNvPr id="26628" name="Platshållare för bildnummer 3"/>
          <p:cNvSpPr>
            <a:spLocks noGrp="1"/>
          </p:cNvSpPr>
          <p:nvPr>
            <p:ph type="sldNum" sz="quarter" idx="5"/>
          </p:nvPr>
        </p:nvSpPr>
        <p:spPr>
          <a:noFill/>
          <a:ln>
            <a:miter lim="800000"/>
            <a:headEnd/>
            <a:tailEnd/>
          </a:ln>
        </p:spPr>
        <p:txBody>
          <a:bodyPr/>
          <a:lstStyle/>
          <a:p>
            <a:fld id="{E6664F72-A987-40BF-B0DA-04D149B870B8}" type="slidenum">
              <a:rPr lang="de-DE" altLang="en-US"/>
              <a:pPr/>
              <a:t>9</a:t>
            </a:fld>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estplatte/Grafische%20Arbeiten/arbeit/2015/ICLEI/Grow%20Smarter%20&#8211;%20Daten%20fu&#776;r%20Tom/&#8226;%20fu&#776;r%20PPT/Grow-Smarter_PPT_background2.jpg"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grow-smarter.eu"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grow-smarter.e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Festplatte/Grafische%20Arbeiten/arbeit/2015/ICLEI/A&#776;nderung_19-5-15%20/email128-blue.jp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p:spTree>
      <p:nvGrpSpPr>
        <p:cNvPr id="1" name=""/>
        <p:cNvGrpSpPr/>
        <p:nvPr/>
      </p:nvGrpSpPr>
      <p:grpSpPr>
        <a:xfrm>
          <a:off x="0" y="0"/>
          <a:ext cx="0" cy="0"/>
          <a:chOff x="0" y="0"/>
          <a:chExt cx="0" cy="0"/>
        </a:xfrm>
      </p:grpSpPr>
      <p:pic>
        <p:nvPicPr>
          <p:cNvPr id="7" name="INNOCAT_Background_PPT_NEU.gif" descr="/Festplatte/Grafische Arbeiten/arbeit/2015/ICLEI/Grow Smarter – Daten für Tom/• für PPT/Grow-Smarter_PPT_background2.jpg"/>
          <p:cNvPicPr>
            <a:picLocks/>
          </p:cNvPicPr>
          <p:nvPr userDrawn="1"/>
        </p:nvPicPr>
        <p:blipFill>
          <a:blip r:embed="rId2" r:link="rId3"/>
          <a:srcRect/>
          <a:stretch>
            <a:fillRect/>
          </a:stretch>
        </p:blipFill>
        <p:spPr bwMode="auto">
          <a:xfrm>
            <a:off x="6350" y="0"/>
            <a:ext cx="9148763" cy="6884988"/>
          </a:xfrm>
          <a:prstGeom prst="rect">
            <a:avLst/>
          </a:prstGeom>
          <a:noFill/>
          <a:ln w="9525">
            <a:noFill/>
            <a:miter lim="800000"/>
            <a:headEnd/>
            <a:tailEnd/>
          </a:ln>
        </p:spPr>
      </p:pic>
      <p:sp>
        <p:nvSpPr>
          <p:cNvPr id="8" name="TextBox 8">
            <a:hlinkClick r:id="rId4"/>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dirty="0" smtClean="0">
                <a:latin typeface="Lucida Sans" charset="0"/>
                <a:hlinkClick r:id="rId4"/>
              </a:rPr>
              <a:t>www.grow-smarter.eu</a:t>
            </a:r>
            <a:endParaRPr lang="de-DE" sz="1100" dirty="0" smtClean="0">
              <a:latin typeface="Lucida Sans" charset="0"/>
            </a:endParaRPr>
          </a:p>
        </p:txBody>
      </p:sp>
      <p:sp>
        <p:nvSpPr>
          <p:cNvPr id="9" name="Rectangle 9"/>
          <p:cNvSpPr/>
          <p:nvPr userDrawn="1"/>
        </p:nvSpPr>
        <p:spPr>
          <a:xfrm>
            <a:off x="0" y="1588"/>
            <a:ext cx="9144000" cy="1195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11" name="Picture 5" descr="I:\A-Sustainable Economy and Procurement\Projects\GrowSmarter - 23108\Work packages\WP8 - Dissemination\02 Visual identity\01 Logo\LOGO_final\Grow-Smarter_logo_CMYK_300dpi.tif"/>
          <p:cNvPicPr>
            <a:picLocks noChangeAspect="1" noChangeArrowheads="1"/>
          </p:cNvPicPr>
          <p:nvPr userDrawn="1"/>
        </p:nvPicPr>
        <p:blipFill>
          <a:blip r:embed="rId5"/>
          <a:srcRect/>
          <a:stretch>
            <a:fillRect/>
          </a:stretch>
        </p:blipFill>
        <p:spPr bwMode="auto">
          <a:xfrm>
            <a:off x="250825" y="149225"/>
            <a:ext cx="3741738" cy="831850"/>
          </a:xfrm>
          <a:prstGeom prst="rect">
            <a:avLst/>
          </a:prstGeom>
          <a:noFill/>
          <a:ln w="9525">
            <a:noFill/>
            <a:miter lim="800000"/>
            <a:headEnd/>
            <a:tailEnd/>
          </a:ln>
        </p:spPr>
      </p:pic>
      <p:sp>
        <p:nvSpPr>
          <p:cNvPr id="3074" name="Rectangle 2"/>
          <p:cNvSpPr>
            <a:spLocks noGrp="1" noChangeArrowheads="1"/>
          </p:cNvSpPr>
          <p:nvPr>
            <p:ph type="ctrTitle"/>
          </p:nvPr>
        </p:nvSpPr>
        <p:spPr>
          <a:xfrm>
            <a:off x="539551" y="1124744"/>
            <a:ext cx="5076565" cy="507831"/>
          </a:xfrm>
          <a:prstGeom prst="rect">
            <a:avLst/>
          </a:prstGeom>
        </p:spPr>
        <p:txBody>
          <a:bodyPr anchor="t" anchorCtr="0">
            <a:noAutofit/>
          </a:bodyPr>
          <a:lstStyle>
            <a:lvl1pPr algn="ctr">
              <a:defRPr sz="2800" b="1" i="0" cap="all" baseline="0">
                <a:solidFill>
                  <a:srgbClr val="007195"/>
                </a:solidFill>
                <a:latin typeface="Lucida Sans"/>
                <a:cs typeface="Arial"/>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p>
        </p:txBody>
      </p:sp>
      <p:sp>
        <p:nvSpPr>
          <p:cNvPr id="3075" name="Rectangle 3"/>
          <p:cNvSpPr>
            <a:spLocks noGrp="1" noChangeArrowheads="1"/>
          </p:cNvSpPr>
          <p:nvPr>
            <p:ph type="subTitle" idx="1"/>
          </p:nvPr>
        </p:nvSpPr>
        <p:spPr>
          <a:xfrm>
            <a:off x="539552" y="1963688"/>
            <a:ext cx="5076564" cy="601216"/>
          </a:xfrm>
          <a:prstGeom prst="rect">
            <a:avLst/>
          </a:prstGeom>
        </p:spPr>
        <p:txBody>
          <a:bodyPr/>
          <a:lstStyle>
            <a:lvl1pPr marL="0" indent="0" algn="ctr">
              <a:buFont typeface="Wingdings" charset="0"/>
              <a:buNone/>
              <a:defRPr lang="en-GB" sz="2400" b="1" i="0" cap="none" noProof="0" dirty="0" smtClean="0">
                <a:solidFill>
                  <a:srgbClr val="74A0BB"/>
                </a:solidFill>
                <a:latin typeface="Lucida Sans" pitchFamily="34" charset="0"/>
                <a:ea typeface="ＭＳ Ｐゴシック" pitchFamily="34" charset="-128"/>
                <a:cs typeface="Arial" pitchFamily="34" charset="0"/>
              </a:defRPr>
            </a:lvl1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subtitle</a:t>
            </a:r>
            <a:endParaRPr lang="de-DE" noProof="0" dirty="0" smtClean="0"/>
          </a:p>
        </p:txBody>
      </p:sp>
      <p:sp>
        <p:nvSpPr>
          <p:cNvPr id="3" name="Text Placeholder 2"/>
          <p:cNvSpPr>
            <a:spLocks noGrp="1"/>
          </p:cNvSpPr>
          <p:nvPr>
            <p:ph type="body" sz="quarter" idx="10"/>
          </p:nvPr>
        </p:nvSpPr>
        <p:spPr>
          <a:xfrm>
            <a:off x="539552" y="4401221"/>
            <a:ext cx="5076564" cy="360362"/>
          </a:xfrm>
          <a:prstGeom prst="rect">
            <a:avLst/>
          </a:prstGeom>
        </p:spPr>
        <p:txBody>
          <a:bodyPr vert="horz"/>
          <a:lstStyle>
            <a:lvl1pPr marL="0" indent="0" algn="ctr">
              <a:buFontTx/>
              <a:buNone/>
              <a:defRPr lang="de-DE" sz="2000" b="0" i="0" cap="none" dirty="0" smtClean="0">
                <a:solidFill>
                  <a:srgbClr val="505150"/>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0" name="Text Placeholder 9"/>
          <p:cNvSpPr>
            <a:spLocks noGrp="1"/>
          </p:cNvSpPr>
          <p:nvPr>
            <p:ph type="body" sz="quarter" idx="11"/>
          </p:nvPr>
        </p:nvSpPr>
        <p:spPr>
          <a:xfrm>
            <a:off x="539552" y="5012407"/>
            <a:ext cx="5076564" cy="504825"/>
          </a:xfrm>
          <a:prstGeom prst="rect">
            <a:avLst/>
          </a:prstGeom>
        </p:spPr>
        <p:txBody>
          <a:bodyPr vert="horz"/>
          <a:lstStyle>
            <a:lvl1pPr marL="0" indent="0" algn="ctr">
              <a:buFontTx/>
              <a:buNone/>
              <a:defRPr lang="de-DE" sz="2000" b="0" i="0" cap="none" dirty="0" smtClean="0">
                <a:solidFill>
                  <a:srgbClr val="505150"/>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5" name="Picture Placeholder 4"/>
          <p:cNvSpPr>
            <a:spLocks noGrp="1"/>
          </p:cNvSpPr>
          <p:nvPr>
            <p:ph type="pic" sz="quarter" idx="12"/>
          </p:nvPr>
        </p:nvSpPr>
        <p:spPr>
          <a:xfrm>
            <a:off x="5939780" y="2132855"/>
            <a:ext cx="2736676" cy="3384377"/>
          </a:xfrm>
          <a:prstGeom prst="rect">
            <a:avLst/>
          </a:prstGeom>
        </p:spPr>
        <p:txBody>
          <a:bodyPr vert="horz"/>
          <a:lstStyle>
            <a:lvl1pPr marL="0" indent="0">
              <a:buFontTx/>
              <a:buNone/>
              <a:defRPr baseline="0">
                <a:latin typeface="Lucida Sans"/>
                <a:cs typeface="Lucida Sans"/>
              </a:defRPr>
            </a:lvl1pPr>
          </a:lstStyle>
          <a:p>
            <a:pPr lvl="0"/>
            <a:r>
              <a:rPr lang="de-DE" noProof="0" smtClean="0"/>
              <a:t>Drag picture to placeholder or click icon to add</a:t>
            </a:r>
            <a:endParaRPr lang="de-DE" noProof="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p:cNvSpPr/>
          <p:nvPr userDrawn="1"/>
        </p:nvSpPr>
        <p:spPr>
          <a:xfrm>
            <a:off x="250825" y="6381750"/>
            <a:ext cx="1728788" cy="360363"/>
          </a:xfrm>
          <a:prstGeom prst="rect">
            <a:avLst/>
          </a:prstGeom>
          <a:solidFill>
            <a:schemeClr val="bg1"/>
          </a:solidFill>
          <a:ln>
            <a:noFill/>
          </a:ln>
          <a:effectLst>
            <a:outerShdw blurRad="76200" dist="12700" dir="2700000" sy="-23000" kx="-800400" algn="bl" rotWithShape="0">
              <a:schemeClr val="bg1">
                <a:alpha val="20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9" name="TextBox 8">
            <a:hlinkClick r:id="rId2"/>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dirty="0" smtClean="0">
                <a:latin typeface="Lucida Sans" charset="0"/>
                <a:hlinkClick r:id="rId2"/>
              </a:rPr>
              <a:t>www.grow-smarter.eu</a:t>
            </a:r>
            <a:endParaRPr lang="de-DE" sz="1100" dirty="0" smtClean="0">
              <a:latin typeface="Lucida Sans" charset="0"/>
            </a:endParaRPr>
          </a:p>
        </p:txBody>
      </p:sp>
      <p:sp>
        <p:nvSpPr>
          <p:cNvPr id="3" name="Title 10"/>
          <p:cNvSpPr>
            <a:spLocks noGrp="1"/>
          </p:cNvSpPr>
          <p:nvPr>
            <p:ph type="title"/>
          </p:nvPr>
        </p:nvSpPr>
        <p:spPr>
          <a:xfrm>
            <a:off x="251520" y="476771"/>
            <a:ext cx="6203033" cy="494457"/>
          </a:xfrm>
          <a:prstGeom prst="rect">
            <a:avLst/>
          </a:prstGeom>
        </p:spPr>
        <p:txBody>
          <a:bodyPr/>
          <a:lstStyle>
            <a:lvl1pPr>
              <a:defRPr sz="2200" cap="none">
                <a:solidFill>
                  <a:srgbClr val="007195"/>
                </a:solidFill>
                <a:latin typeface="Lucida Sans"/>
                <a:cs typeface="Arial"/>
              </a:defRPr>
            </a:lvl1pPr>
          </a:lstStyle>
          <a:p>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title style</a:t>
            </a:r>
            <a:endParaRPr lang="de-DE" noProof="0" dirty="0"/>
          </a:p>
        </p:txBody>
      </p:sp>
      <p:sp>
        <p:nvSpPr>
          <p:cNvPr id="4" name="Content Placeholder 6"/>
          <p:cNvSpPr>
            <a:spLocks noGrp="1"/>
          </p:cNvSpPr>
          <p:nvPr>
            <p:ph sz="quarter" idx="13"/>
          </p:nvPr>
        </p:nvSpPr>
        <p:spPr>
          <a:xfrm>
            <a:off x="262634" y="1116137"/>
            <a:ext cx="6191919" cy="863203"/>
          </a:xfrm>
          <a:prstGeom prst="rect">
            <a:avLst/>
          </a:prstGeom>
        </p:spPr>
        <p:txBody>
          <a:bodyPr vert="horz"/>
          <a:lstStyle>
            <a:lvl1pPr marL="342900" indent="-342900">
              <a:buClr>
                <a:srgbClr val="F07D23"/>
              </a:buClr>
              <a:buSzPct val="100000"/>
              <a:buFont typeface="Lucida Grande"/>
              <a:buNone/>
              <a:defRPr lang="de-DE" sz="2000" b="1" i="0" cap="none" dirty="0" smtClean="0">
                <a:solidFill>
                  <a:srgbClr val="74A0BB"/>
                </a:solidFill>
                <a:latin typeface="Lucida Sans" pitchFamily="34" charset="0"/>
                <a:ea typeface="ＭＳ Ｐゴシック" pitchFamily="34" charset="-128"/>
                <a:cs typeface="Arial" pitchFamily="34" charset="0"/>
              </a:defRPr>
            </a:lvl1pPr>
            <a:lvl2pPr marL="360000" indent="-342900">
              <a:buClr>
                <a:srgbClr val="0F9FDA"/>
              </a:buClr>
              <a:buSzPct val="100000"/>
              <a:buFont typeface="Lucida Grande"/>
              <a:buNone/>
              <a:defRPr lang="de-DE" sz="1400" b="0" kern="1200" cap="none" dirty="0" smtClean="0">
                <a:solidFill>
                  <a:srgbClr val="505150"/>
                </a:solidFill>
                <a:latin typeface="Lucida Sans" pitchFamily="34" charset="0"/>
                <a:ea typeface="ＭＳ Ｐゴシック" pitchFamily="34" charset="-128"/>
                <a:cs typeface="+mn-cs"/>
              </a:defRPr>
            </a:lvl2pPr>
            <a:lvl3pPr marL="968400" indent="-285750">
              <a:buClr>
                <a:srgbClr val="0F9FDA"/>
              </a:buClr>
              <a:buFont typeface="Wingdings" pitchFamily="2" charset="2"/>
              <a:buChar char="ü"/>
              <a:defRPr lang="en-US" sz="1800" b="0" kern="1200" cap="none" dirty="0" smtClean="0">
                <a:solidFill>
                  <a:schemeClr val="accent4"/>
                </a:solidFill>
                <a:latin typeface="Lucida Sans" pitchFamily="34" charset="0"/>
                <a:ea typeface="ＭＳ Ｐゴシック" pitchFamily="34" charset="-128"/>
                <a:cs typeface="+mn-cs"/>
              </a:defRPr>
            </a:lvl3pPr>
            <a:lvl4pPr marL="936000" indent="147600">
              <a:spcBef>
                <a:spcPts val="300"/>
              </a:spcBef>
              <a:buClr>
                <a:schemeClr val="tx1">
                  <a:lumMod val="50000"/>
                  <a:lumOff val="50000"/>
                </a:schemeClr>
              </a:buClr>
              <a:buSzPct val="40000"/>
              <a:buFont typeface="Arial"/>
              <a:buChar char="•"/>
              <a:defRPr baseline="0">
                <a:solidFill>
                  <a:schemeClr val="accent5"/>
                </a:solidFill>
              </a:defRPr>
            </a:lvl4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text</a:t>
            </a:r>
            <a:r>
              <a:rPr lang="de-DE" noProof="0" dirty="0" smtClean="0"/>
              <a:t> </a:t>
            </a:r>
            <a:r>
              <a:rPr lang="de-DE" noProof="0" dirty="0" err="1" smtClean="0"/>
              <a:t>styles</a:t>
            </a:r>
            <a:endParaRPr lang="de-DE" noProof="0" dirty="0" smtClean="0"/>
          </a:p>
          <a:p>
            <a:pPr lvl="1"/>
            <a:r>
              <a:rPr lang="de-DE" noProof="0" dirty="0" smtClean="0"/>
              <a:t>Second </a:t>
            </a:r>
            <a:r>
              <a:rPr lang="de-DE" noProof="0" dirty="0" err="1" smtClean="0"/>
              <a:t>level</a:t>
            </a:r>
            <a:endParaRPr lang="de-DE" noProof="0" dirty="0" smtClean="0"/>
          </a:p>
        </p:txBody>
      </p:sp>
      <p:sp>
        <p:nvSpPr>
          <p:cNvPr id="11" name="Text Placeholder 10"/>
          <p:cNvSpPr>
            <a:spLocks noGrp="1"/>
          </p:cNvSpPr>
          <p:nvPr>
            <p:ph type="body" sz="quarter" idx="15"/>
          </p:nvPr>
        </p:nvSpPr>
        <p:spPr>
          <a:xfrm>
            <a:off x="261716" y="2123356"/>
            <a:ext cx="6192837" cy="1296144"/>
          </a:xfrm>
          <a:prstGeom prst="rect">
            <a:avLst/>
          </a:prstGeom>
        </p:spPr>
        <p:txBody>
          <a:bodyPr vert="horz" wrap="square"/>
          <a:lstStyle>
            <a:lvl1pPr marL="0" indent="0">
              <a:buClr>
                <a:srgbClr val="4487A6"/>
              </a:buClr>
              <a:buSzPct val="113000"/>
              <a:buFont typeface="Arial" pitchFamily="34" charset="0"/>
              <a:buNone/>
              <a:defRPr sz="1600" b="0" i="0">
                <a:solidFill>
                  <a:srgbClr val="505150"/>
                </a:solidFill>
                <a:latin typeface="Lucida Sans"/>
              </a:defRPr>
            </a:lvl1pPr>
            <a:lvl2pPr marL="108000" indent="205200" algn="l">
              <a:buClr>
                <a:srgbClr val="007195"/>
              </a:buClr>
              <a:buSzPct val="150000"/>
              <a:buFont typeface="Arial"/>
              <a:buChar char="•"/>
              <a:defRPr sz="1600" b="0" i="0" kern="0" cap="none" spc="10" baseline="0">
                <a:solidFill>
                  <a:srgbClr val="505150"/>
                </a:solidFill>
                <a:latin typeface="Lucida Sans"/>
              </a:defRPr>
            </a:lvl2pPr>
            <a:lvl3pPr marL="432000" marR="0" indent="194400" algn="l" defTabSz="914400" rtl="0" eaLnBrk="0" fontAlgn="base" latinLnBrk="0" hangingPunct="0">
              <a:lnSpc>
                <a:spcPct val="100000"/>
              </a:lnSpc>
              <a:spcBef>
                <a:spcPct val="20000"/>
              </a:spcBef>
              <a:spcAft>
                <a:spcPts val="600"/>
              </a:spcAft>
              <a:buClr>
                <a:srgbClr val="7AB0C7"/>
              </a:buClr>
              <a:buSzPct val="150000"/>
              <a:buFont typeface="Arial"/>
              <a:buChar char="•"/>
              <a:tabLst/>
              <a:defRPr sz="1400" baseline="0">
                <a:solidFill>
                  <a:srgbClr val="505150"/>
                </a:solidFill>
              </a:defRPr>
            </a:lvl3pPr>
          </a:lstStyle>
          <a:p>
            <a:pPr lvl="0"/>
            <a:r>
              <a:rPr lang="de-DE" noProof="0" dirty="0" smtClean="0"/>
              <a:t>Click </a:t>
            </a:r>
            <a:r>
              <a:rPr lang="de-DE" noProof="0" dirty="0" err="1" smtClean="0"/>
              <a:t>to</a:t>
            </a:r>
            <a:r>
              <a:rPr lang="de-DE" noProof="0" dirty="0" smtClean="0"/>
              <a:t> </a:t>
            </a:r>
            <a:r>
              <a:rPr lang="de-DE" noProof="0" dirty="0" err="1" smtClean="0"/>
              <a:t>edit</a:t>
            </a:r>
            <a:r>
              <a:rPr lang="de-DE" noProof="0" dirty="0" smtClean="0"/>
              <a:t> Master </a:t>
            </a:r>
            <a:r>
              <a:rPr lang="de-DE" noProof="0" dirty="0" err="1" smtClean="0"/>
              <a:t>text</a:t>
            </a:r>
            <a:r>
              <a:rPr lang="de-DE" noProof="0" dirty="0" smtClean="0"/>
              <a:t> </a:t>
            </a:r>
            <a:r>
              <a:rPr lang="de-DE" noProof="0" dirty="0" err="1" smtClean="0"/>
              <a:t>styles</a:t>
            </a:r>
            <a:endParaRPr lang="de-DE" noProof="0" dirty="0" smtClean="0"/>
          </a:p>
          <a:p>
            <a:pPr lvl="1"/>
            <a:r>
              <a:rPr lang="de-DE" noProof="0" dirty="0" smtClean="0"/>
              <a:t>Second </a:t>
            </a:r>
            <a:r>
              <a:rPr lang="de-DE" noProof="0" dirty="0" err="1" smtClean="0"/>
              <a:t>level</a:t>
            </a:r>
            <a:endParaRPr lang="de-DE" noProof="0" dirty="0" smtClean="0"/>
          </a:p>
          <a:p>
            <a:pPr lvl="2"/>
            <a:r>
              <a:rPr lang="de-DE" noProof="0" dirty="0" smtClean="0"/>
              <a:t>Third </a:t>
            </a:r>
            <a:r>
              <a:rPr lang="de-DE" noProof="0" dirty="0" err="1" smtClean="0"/>
              <a:t>level</a:t>
            </a:r>
            <a:endParaRPr lang="de-DE" noProof="0" dirty="0" smtClean="0"/>
          </a:p>
          <a:p>
            <a:pPr lvl="2"/>
            <a:endParaRPr lang="de-DE" noProof="0" dirty="0" smtClean="0"/>
          </a:p>
        </p:txBody>
      </p:sp>
      <p:sp>
        <p:nvSpPr>
          <p:cNvPr id="20" name="Picture Placeholder 9"/>
          <p:cNvSpPr>
            <a:spLocks noGrp="1"/>
          </p:cNvSpPr>
          <p:nvPr>
            <p:ph type="pic" sz="quarter" idx="14"/>
          </p:nvPr>
        </p:nvSpPr>
        <p:spPr>
          <a:xfrm>
            <a:off x="6949920" y="1340867"/>
            <a:ext cx="1944216" cy="2078633"/>
          </a:xfrm>
          <a:prstGeom prst="rect">
            <a:avLst/>
          </a:prstGeom>
        </p:spPr>
        <p:txBody>
          <a:bodyPr/>
          <a:lstStyle>
            <a:lvl1pPr marL="0" indent="0" algn="ctr">
              <a:buNone/>
              <a:defRPr sz="1200" baseline="0">
                <a:latin typeface="Lucida Sans"/>
                <a:cs typeface="Lucida Sans"/>
              </a:defRPr>
            </a:lvl1pPr>
          </a:lstStyle>
          <a:p>
            <a:pPr lvl="0"/>
            <a:r>
              <a:rPr lang="de-DE" noProof="0" smtClean="0"/>
              <a:t>Drag picture to placeholder or click icon to add</a:t>
            </a:r>
            <a:endParaRPr lang="de-DE" noProof="0"/>
          </a:p>
        </p:txBody>
      </p:sp>
      <p:sp>
        <p:nvSpPr>
          <p:cNvPr id="7" name="Picture Placeholder 4"/>
          <p:cNvSpPr>
            <a:spLocks noGrp="1"/>
          </p:cNvSpPr>
          <p:nvPr>
            <p:ph type="pic" sz="quarter" idx="17"/>
          </p:nvPr>
        </p:nvSpPr>
        <p:spPr>
          <a:xfrm>
            <a:off x="6948488" y="476672"/>
            <a:ext cx="1944687" cy="639763"/>
          </a:xfrm>
          <a:prstGeom prst="rect">
            <a:avLst/>
          </a:prstGeom>
        </p:spPr>
        <p:txBody>
          <a:bodyPr vert="horz"/>
          <a:lstStyle>
            <a:lvl1pPr marL="0" indent="0" algn="ctr">
              <a:buNone/>
              <a:defRPr sz="1100">
                <a:latin typeface="Lucida Sans"/>
                <a:cs typeface="Lucida Sans"/>
              </a:defRPr>
            </a:lvl1pPr>
          </a:lstStyle>
          <a:p>
            <a:pPr lvl="0"/>
            <a:r>
              <a:rPr lang="de-DE" noProof="0" smtClean="0"/>
              <a:t>Drag picture to placeholder or click icon to add</a:t>
            </a:r>
            <a:endParaRPr lang="de-DE" noProof="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25400" y="1557338"/>
            <a:ext cx="9193213" cy="2879725"/>
          </a:xfrm>
          <a:prstGeom prst="rect">
            <a:avLst/>
          </a:prstGeom>
          <a:solidFill>
            <a:srgbClr val="007195"/>
          </a:solidFill>
          <a:ln>
            <a:noFill/>
          </a:ln>
          <a:effectLst>
            <a:outerShdw blurRad="63500" dist="20000" dir="5400000" rotWithShape="0">
              <a:srgbClr val="000000">
                <a:alpha val="37999"/>
              </a:srgbClr>
            </a:outerShdw>
          </a:effectLst>
          <a:extLst/>
        </p:spPr>
        <p:txBody>
          <a:bodyPr anchor="ctr"/>
          <a:lstStyle/>
          <a:p>
            <a:pPr algn="ctr" eaLnBrk="1" hangingPunct="1">
              <a:defRPr/>
            </a:pPr>
            <a:endParaRPr lang="de-DE" sz="1800">
              <a:solidFill>
                <a:schemeClr val="lt1"/>
              </a:solidFill>
              <a:latin typeface="+mn-lt"/>
              <a:ea typeface="+mn-ea"/>
            </a:endParaRPr>
          </a:p>
        </p:txBody>
      </p:sp>
      <p:sp>
        <p:nvSpPr>
          <p:cNvPr id="12" name="Rectangle 11"/>
          <p:cNvSpPr>
            <a:spLocks noChangeArrowheads="1"/>
          </p:cNvSpPr>
          <p:nvPr userDrawn="1"/>
        </p:nvSpPr>
        <p:spPr bwMode="auto">
          <a:xfrm rot="21013771">
            <a:off x="695325" y="1939925"/>
            <a:ext cx="1871663" cy="1993900"/>
          </a:xfrm>
          <a:prstGeom prst="rect">
            <a:avLst/>
          </a:prstGeom>
          <a:solidFill>
            <a:schemeClr val="bg1"/>
          </a:solidFill>
          <a:ln>
            <a:noFill/>
          </a:ln>
          <a:effectLst>
            <a:outerShdw blurRad="63500" dist="23000" dir="5400000" rotWithShape="0">
              <a:srgbClr val="000000">
                <a:alpha val="34999"/>
              </a:srgbClr>
            </a:outerShdw>
          </a:effectLst>
          <a:extLst/>
        </p:spPr>
        <p:txBody>
          <a:bodyPr anchor="ctr"/>
          <a:lstStyle/>
          <a:p>
            <a:pPr algn="ctr" eaLnBrk="1" hangingPunct="1">
              <a:defRPr/>
            </a:pPr>
            <a:endParaRPr lang="de-DE">
              <a:solidFill>
                <a:schemeClr val="lt1"/>
              </a:solidFill>
              <a:latin typeface="+mn-lt"/>
              <a:ea typeface="+mn-ea"/>
            </a:endParaRPr>
          </a:p>
        </p:txBody>
      </p:sp>
      <p:pic>
        <p:nvPicPr>
          <p:cNvPr id="17" name="Picture 2" descr="I:\A-Sustainable Economy and Procurement\Projects\GrowSmarter - 23108\Work packages\WP8 - Dissemination\02 Visual identity\02 Header and footer\Horizon2020 visual identity\EUFlag.jpg"/>
          <p:cNvPicPr>
            <a:picLocks noChangeAspect="1" noChangeArrowheads="1"/>
          </p:cNvPicPr>
          <p:nvPr userDrawn="1"/>
        </p:nvPicPr>
        <p:blipFill>
          <a:blip r:embed="rId2"/>
          <a:srcRect/>
          <a:stretch>
            <a:fillRect/>
          </a:stretch>
        </p:blipFill>
        <p:spPr bwMode="auto">
          <a:xfrm>
            <a:off x="323850" y="5805488"/>
            <a:ext cx="576263" cy="387350"/>
          </a:xfrm>
          <a:prstGeom prst="rect">
            <a:avLst/>
          </a:prstGeom>
          <a:noFill/>
          <a:ln w="9525">
            <a:noFill/>
            <a:miter lim="800000"/>
            <a:headEnd/>
            <a:tailEnd/>
          </a:ln>
        </p:spPr>
      </p:pic>
      <p:sp>
        <p:nvSpPr>
          <p:cNvPr id="19" name="Title 10"/>
          <p:cNvSpPr txBox="1">
            <a:spLocks/>
          </p:cNvSpPr>
          <p:nvPr userDrawn="1"/>
        </p:nvSpPr>
        <p:spPr bwMode="auto">
          <a:xfrm>
            <a:off x="1908175" y="4806950"/>
            <a:ext cx="7416800" cy="493713"/>
          </a:xfrm>
          <a:prstGeom prst="rect">
            <a:avLst/>
          </a:prstGeom>
          <a:no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de-DE" sz="2300" b="1" dirty="0" err="1" smtClean="0">
                <a:solidFill>
                  <a:srgbClr val="007095"/>
                </a:solidFill>
                <a:latin typeface="Lucida Sans" charset="0"/>
                <a:cs typeface="Arial" charset="0"/>
              </a:rPr>
              <a:t>Get</a:t>
            </a:r>
            <a:r>
              <a:rPr lang="de-DE" sz="2300" b="1" dirty="0" smtClean="0">
                <a:solidFill>
                  <a:srgbClr val="007095"/>
                </a:solidFill>
                <a:latin typeface="Lucida Sans" charset="0"/>
                <a:cs typeface="Arial" charset="0"/>
              </a:rPr>
              <a:t> the </a:t>
            </a:r>
            <a:r>
              <a:rPr lang="de-DE" sz="2300" b="1" dirty="0" err="1" smtClean="0">
                <a:solidFill>
                  <a:srgbClr val="007095"/>
                </a:solidFill>
                <a:latin typeface="Lucida Sans" charset="0"/>
                <a:cs typeface="Arial" charset="0"/>
              </a:rPr>
              <a:t>latest</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updates</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by</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signing</a:t>
            </a:r>
            <a:r>
              <a:rPr lang="de-DE" sz="2300" b="1" dirty="0" smtClean="0">
                <a:solidFill>
                  <a:srgbClr val="007095"/>
                </a:solidFill>
                <a:latin typeface="Lucida Sans" charset="0"/>
                <a:cs typeface="Arial" charset="0"/>
              </a:rPr>
              <a:t> </a:t>
            </a:r>
            <a:r>
              <a:rPr lang="de-DE" sz="2300" b="1" dirty="0" err="1" smtClean="0">
                <a:solidFill>
                  <a:srgbClr val="007095"/>
                </a:solidFill>
                <a:latin typeface="Lucida Sans" charset="0"/>
                <a:cs typeface="Arial" charset="0"/>
              </a:rPr>
              <a:t>up</a:t>
            </a:r>
            <a:r>
              <a:rPr lang="de-DE" sz="2300" b="1" dirty="0" smtClean="0">
                <a:solidFill>
                  <a:srgbClr val="007095"/>
                </a:solidFill>
                <a:latin typeface="Lucida Sans" charset="0"/>
                <a:cs typeface="Arial" charset="0"/>
              </a:rPr>
              <a:t> online!</a:t>
            </a:r>
          </a:p>
        </p:txBody>
      </p:sp>
      <p:sp>
        <p:nvSpPr>
          <p:cNvPr id="20" name="TextBox 7"/>
          <p:cNvSpPr txBox="1">
            <a:spLocks noChangeArrowheads="1"/>
          </p:cNvSpPr>
          <p:nvPr userDrawn="1"/>
        </p:nvSpPr>
        <p:spPr bwMode="auto">
          <a:xfrm>
            <a:off x="503238" y="5732463"/>
            <a:ext cx="8172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431800" indent="193675"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buSzPct val="50000"/>
              <a:buFont typeface="Wingdings" pitchFamily="2" charset="2"/>
              <a:buNone/>
              <a:defRPr/>
            </a:pPr>
            <a:r>
              <a:rPr lang="en-GB" altLang="en-US" sz="900" smtClean="0">
                <a:solidFill>
                  <a:srgbClr val="004681"/>
                </a:solidFill>
                <a:latin typeface="Lucida Sans" pitchFamily="34" charset="0"/>
                <a:cs typeface="Arial" pitchFamily="34" charset="0"/>
              </a:rPr>
              <a:t>This project has received funding from the European Union</a:t>
            </a:r>
            <a:r>
              <a:rPr lang="en-GB" altLang="ja-JP" sz="900" smtClean="0">
                <a:solidFill>
                  <a:srgbClr val="004681"/>
                </a:solidFill>
                <a:latin typeface="Lucida Sans" pitchFamily="34" charset="0"/>
                <a:cs typeface="Arial" pitchFamily="34" charset="0"/>
              </a:rPr>
              <a:t>’s Horizon 2020 research and innovation programme under grant agreement no 646456. The sole responsibility for the content of this presentation lies with the GrowSmarter project and in no way reflects the views of the European Union.</a:t>
            </a:r>
          </a:p>
          <a:p>
            <a:pPr lvl="2" eaLnBrk="1" hangingPunct="1">
              <a:buSzPct val="70000"/>
              <a:buFontTx/>
              <a:buChar char="•"/>
              <a:defRPr/>
            </a:pPr>
            <a:endParaRPr lang="de-DE" altLang="en-US" sz="900" smtClean="0">
              <a:solidFill>
                <a:srgbClr val="004681"/>
              </a:solidFill>
              <a:cs typeface="Arial" pitchFamily="34" charset="0"/>
            </a:endParaRPr>
          </a:p>
        </p:txBody>
      </p:sp>
      <p:pic>
        <p:nvPicPr>
          <p:cNvPr id="21" name="email128-blue.jpg" descr="/Festplatte/Grafische Arbeiten/arbeit/2015/ICLEI/Änderung_19-5-15 /email128-blue.jpg"/>
          <p:cNvPicPr>
            <a:picLocks noChangeAspect="1"/>
          </p:cNvPicPr>
          <p:nvPr userDrawn="1"/>
        </p:nvPicPr>
        <p:blipFill>
          <a:blip r:embed="rId3" r:link="rId4"/>
          <a:srcRect/>
          <a:stretch>
            <a:fillRect/>
          </a:stretch>
        </p:blipFill>
        <p:spPr bwMode="auto">
          <a:xfrm>
            <a:off x="901700" y="4652963"/>
            <a:ext cx="933450" cy="747712"/>
          </a:xfrm>
          <a:prstGeom prst="rect">
            <a:avLst/>
          </a:prstGeom>
          <a:noFill/>
          <a:ln w="9525">
            <a:noFill/>
            <a:miter lim="800000"/>
            <a:headEnd/>
            <a:tailEnd/>
          </a:ln>
        </p:spPr>
      </p:pic>
      <p:sp>
        <p:nvSpPr>
          <p:cNvPr id="10" name="Picture Placeholder 4"/>
          <p:cNvSpPr>
            <a:spLocks noGrp="1"/>
          </p:cNvSpPr>
          <p:nvPr>
            <p:ph type="pic" sz="quarter" idx="18"/>
          </p:nvPr>
        </p:nvSpPr>
        <p:spPr bwMode="auto">
          <a:xfrm rot="21018768">
            <a:off x="861437" y="2107366"/>
            <a:ext cx="1526955" cy="1394847"/>
          </a:xfrm>
          <a:prstGeom prst="rect">
            <a:avLst/>
          </a:prstGeom>
          <a:noFill/>
          <a:ln>
            <a:miter lim="800000"/>
            <a:headEnd/>
            <a:tailEnd/>
          </a:ln>
        </p:spPr>
      </p:sp>
      <p:sp>
        <p:nvSpPr>
          <p:cNvPr id="11" name="Text Placeholder 2"/>
          <p:cNvSpPr>
            <a:spLocks noGrp="1"/>
          </p:cNvSpPr>
          <p:nvPr>
            <p:ph type="body" sz="quarter" idx="10"/>
          </p:nvPr>
        </p:nvSpPr>
        <p:spPr>
          <a:xfrm>
            <a:off x="3491880" y="1772816"/>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3" name="Text Placeholder 2"/>
          <p:cNvSpPr>
            <a:spLocks noGrp="1"/>
          </p:cNvSpPr>
          <p:nvPr>
            <p:ph type="body" sz="quarter" idx="19"/>
          </p:nvPr>
        </p:nvSpPr>
        <p:spPr>
          <a:xfrm>
            <a:off x="3491880" y="2399827"/>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4" name="Text Placeholder 2"/>
          <p:cNvSpPr>
            <a:spLocks noGrp="1"/>
          </p:cNvSpPr>
          <p:nvPr>
            <p:ph type="body" sz="quarter" idx="20"/>
          </p:nvPr>
        </p:nvSpPr>
        <p:spPr>
          <a:xfrm>
            <a:off x="3491880" y="2760189"/>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5" name="Text Placeholder 2"/>
          <p:cNvSpPr>
            <a:spLocks noGrp="1"/>
          </p:cNvSpPr>
          <p:nvPr>
            <p:ph type="body" sz="quarter" idx="21"/>
          </p:nvPr>
        </p:nvSpPr>
        <p:spPr>
          <a:xfrm>
            <a:off x="3491880" y="3116580"/>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6" name="Text Placeholder 2"/>
          <p:cNvSpPr>
            <a:spLocks noGrp="1"/>
          </p:cNvSpPr>
          <p:nvPr>
            <p:ph type="body" sz="quarter" idx="22"/>
          </p:nvPr>
        </p:nvSpPr>
        <p:spPr>
          <a:xfrm>
            <a:off x="3491880" y="3473762"/>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
        <p:nvSpPr>
          <p:cNvPr id="18" name="Text Placeholder 2"/>
          <p:cNvSpPr>
            <a:spLocks noGrp="1"/>
          </p:cNvSpPr>
          <p:nvPr>
            <p:ph type="body" sz="quarter" idx="23"/>
          </p:nvPr>
        </p:nvSpPr>
        <p:spPr>
          <a:xfrm>
            <a:off x="3491880" y="3834124"/>
            <a:ext cx="5076564" cy="360362"/>
          </a:xfrm>
          <a:prstGeom prst="rect">
            <a:avLst/>
          </a:prstGeom>
        </p:spPr>
        <p:txBody>
          <a:bodyPr vert="horz"/>
          <a:lstStyle>
            <a:lvl1pPr marL="0" indent="0" algn="l">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stStyle>
          <a:p>
            <a:pPr lvl="0"/>
            <a:r>
              <a:rPr lang="de-DE" noProof="0"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unktlista, en spalt">
    <p:spTree>
      <p:nvGrpSpPr>
        <p:cNvPr id="1" name=""/>
        <p:cNvGrpSpPr/>
        <p:nvPr/>
      </p:nvGrpSpPr>
      <p:grpSpPr>
        <a:xfrm>
          <a:off x="0" y="0"/>
          <a:ext cx="0" cy="0"/>
          <a:chOff x="0" y="0"/>
          <a:chExt cx="0" cy="0"/>
        </a:xfrm>
      </p:grpSpPr>
      <p:sp>
        <p:nvSpPr>
          <p:cNvPr id="4" name="Rektangel 6"/>
          <p:cNvSpPr/>
          <p:nvPr userDrawn="1"/>
        </p:nvSpPr>
        <p:spPr>
          <a:xfrm>
            <a:off x="-396875" y="96838"/>
            <a:ext cx="9864725" cy="1081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sv-SE"/>
          </a:p>
        </p:txBody>
      </p:sp>
      <p:sp>
        <p:nvSpPr>
          <p:cNvPr id="10" name="Platshållare för text 9"/>
          <p:cNvSpPr>
            <a:spLocks noGrp="1"/>
          </p:cNvSpPr>
          <p:nvPr>
            <p:ph type="body" sz="quarter" idx="13"/>
          </p:nvPr>
        </p:nvSpPr>
        <p:spPr>
          <a:xfrm>
            <a:off x="458787" y="1440000"/>
            <a:ext cx="5486400" cy="3960000"/>
          </a:xfrm>
          <a:prstGeom prst="rect">
            <a:avLst/>
          </a:prstGeom>
        </p:spPr>
        <p:txBody>
          <a:bodyPr tIns="0"/>
          <a:lstStyle>
            <a:lvl1pPr marL="216000" indent="-216000">
              <a:spcAft>
                <a:spcPts val="480"/>
              </a:spcAft>
              <a:buFont typeface="Arial" pitchFamily="34" charset="0"/>
              <a:buChar char="•"/>
              <a:defRPr/>
            </a:lvl1pPr>
            <a:lvl2pPr indent="-396000">
              <a:defRPr/>
            </a:lvl2pPr>
            <a:lvl3pPr indent="-288000">
              <a:defRPr/>
            </a:lvl3pPr>
            <a:lvl4pPr indent="-288000">
              <a:defRPr/>
            </a:lvl4pPr>
            <a:lvl5pPr indent="-28800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8" name="Rubrik 7"/>
          <p:cNvSpPr>
            <a:spLocks noGrp="1"/>
          </p:cNvSpPr>
          <p:nvPr>
            <p:ph type="title"/>
          </p:nvPr>
        </p:nvSpPr>
        <p:spPr>
          <a:xfrm>
            <a:off x="457200" y="457200"/>
            <a:ext cx="8231188" cy="842962"/>
          </a:xfrm>
          <a:prstGeom prst="rect">
            <a:avLst/>
          </a:prstGeom>
        </p:spPr>
        <p:txBody>
          <a:bodyPr>
            <a:normAutofit/>
          </a:bodyPr>
          <a:lstStyle>
            <a:lvl1pPr>
              <a:defRPr sz="3200"/>
            </a:lvl1pPr>
          </a:lstStyle>
          <a:p>
            <a:r>
              <a:rPr lang="sv-SE" dirty="0" smtClean="0"/>
              <a:t>Klicka här för att ändra format</a:t>
            </a:r>
            <a:endParaRPr lang="sv-SE" dirty="0"/>
          </a:p>
        </p:txBody>
      </p:sp>
      <p:sp>
        <p:nvSpPr>
          <p:cNvPr id="5" name="Platshållare för sidfot 16"/>
          <p:cNvSpPr>
            <a:spLocks noGrp="1"/>
          </p:cNvSpPr>
          <p:nvPr>
            <p:ph type="ftr" sz="quarter" idx="14"/>
          </p:nvPr>
        </p:nvSpPr>
        <p:spPr>
          <a:xfrm>
            <a:off x="3181350" y="6273800"/>
            <a:ext cx="2895600" cy="153988"/>
          </a:xfrm>
          <a:prstGeom prst="rect">
            <a:avLst/>
          </a:prstGeom>
        </p:spPr>
        <p:txBody>
          <a:bodyPr/>
          <a:lstStyle>
            <a:lvl1pPr eaLnBrk="1" hangingPunct="1">
              <a:defRPr/>
            </a:lvl1pPr>
          </a:lstStyle>
          <a:p>
            <a:pPr>
              <a:defRPr/>
            </a:pPr>
            <a:r>
              <a:rPr lang="sv-SE"/>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ayout1">
    <p:spTree>
      <p:nvGrpSpPr>
        <p:cNvPr id="1" name=""/>
        <p:cNvGrpSpPr/>
        <p:nvPr/>
      </p:nvGrpSpPr>
      <p:grpSpPr>
        <a:xfrm>
          <a:off x="0" y="0"/>
          <a:ext cx="0" cy="0"/>
          <a:chOff x="0" y="0"/>
          <a:chExt cx="0" cy="0"/>
        </a:xfrm>
      </p:grpSpPr>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716803" y="1808164"/>
            <a:ext cx="7439757" cy="4364037"/>
          </a:xfrm>
        </p:spPr>
        <p:txBody>
          <a:bodyPr/>
          <a:lstStyle>
            <a:lvl1pPr marL="0" indent="-332316">
              <a:buFont typeface="Arial" pitchFamily="34" charset="0"/>
              <a:buChar char="•"/>
              <a:defRPr sz="1846"/>
            </a:lvl1pPr>
          </a:lstStyle>
          <a:p>
            <a:r>
              <a:rPr lang="sv-SE" altLang="sv-SE" smtClean="0"/>
              <a:t>Klicka här för att ändra format på underrubrik i bakgrunden</a:t>
            </a:r>
            <a:endParaRPr lang="sv-SE" altLang="en-US" dirty="0"/>
          </a:p>
        </p:txBody>
      </p:sp>
      <p:sp>
        <p:nvSpPr>
          <p:cNvPr id="6" name="Rubrik 5"/>
          <p:cNvSpPr>
            <a:spLocks noGrp="1"/>
          </p:cNvSpPr>
          <p:nvPr>
            <p:ph type="title"/>
          </p:nvPr>
        </p:nvSpPr>
        <p:spPr/>
        <p:txBody>
          <a:bodyPr/>
          <a:lstStyle/>
          <a:p>
            <a:endParaRPr lang="sv-SE" dirty="0"/>
          </a:p>
        </p:txBody>
      </p:sp>
      <p:sp>
        <p:nvSpPr>
          <p:cNvPr id="4" name="Platshållare för datum 3"/>
          <p:cNvSpPr>
            <a:spLocks noGrp="1"/>
          </p:cNvSpPr>
          <p:nvPr>
            <p:ph type="dt" sz="half" idx="10"/>
          </p:nvPr>
        </p:nvSpPr>
        <p:spPr>
          <a:xfrm>
            <a:off x="0" y="0"/>
            <a:ext cx="0" cy="0"/>
          </a:xfrm>
        </p:spPr>
        <p:txBody>
          <a:bodyPr/>
          <a:lstStyle>
            <a:lvl1pPr>
              <a:defRPr/>
            </a:lvl1pPr>
          </a:lstStyle>
          <a:p>
            <a:pPr>
              <a:defRPr/>
            </a:pPr>
            <a:endParaRPr lang="sv-SE"/>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hyperlink" Target="http://www.grow-smarter.eu" TargetMode="External"/><Relationship Id="rId4" Type="http://schemas.openxmlformats.org/officeDocument/2006/relationships/slideLayout" Target="../slideLayouts/slideLayout4.xml"/><Relationship Id="rId9" Type="http://schemas.openxmlformats.org/officeDocument/2006/relationships/image" Target="/Festplatte/Grafische%20Arbeiten/arbeit/2015/ICLEI/Grow%20Smarter%20&#8211;%20Daten%20fu&#776;r%20Tom/&#8226;%20fu&#776;r%20PPT/Grow-Smarter_PPT_background2.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771"/>
        </a:solidFill>
        <a:effectLst/>
      </p:bgPr>
    </p:bg>
    <p:spTree>
      <p:nvGrpSpPr>
        <p:cNvPr id="1" name=""/>
        <p:cNvGrpSpPr/>
        <p:nvPr/>
      </p:nvGrpSpPr>
      <p:grpSpPr>
        <a:xfrm>
          <a:off x="0" y="0"/>
          <a:ext cx="0" cy="0"/>
          <a:chOff x="0" y="0"/>
          <a:chExt cx="0" cy="0"/>
        </a:xfrm>
      </p:grpSpPr>
      <p:pic>
        <p:nvPicPr>
          <p:cNvPr id="1026" name="INNOCAT_Background_PPT_NEU.gif" descr="/Festplatte/Grafische Arbeiten/arbeit/2015/ICLEI/Grow Smarter – Daten für Tom/• für PPT/Grow-Smarter_PPT_background2.jpg"/>
          <p:cNvPicPr>
            <a:picLocks/>
          </p:cNvPicPr>
          <p:nvPr userDrawn="1"/>
        </p:nvPicPr>
        <p:blipFill>
          <a:blip r:embed="rId8" r:link="rId9"/>
          <a:srcRect/>
          <a:stretch>
            <a:fillRect/>
          </a:stretch>
        </p:blipFill>
        <p:spPr bwMode="auto">
          <a:xfrm>
            <a:off x="0" y="1588"/>
            <a:ext cx="9144000" cy="6881812"/>
          </a:xfrm>
          <a:prstGeom prst="rect">
            <a:avLst/>
          </a:prstGeom>
          <a:noFill/>
          <a:ln w="9525">
            <a:noFill/>
            <a:miter lim="800000"/>
            <a:headEnd/>
            <a:tailEnd/>
          </a:ln>
        </p:spPr>
      </p:pic>
      <p:sp>
        <p:nvSpPr>
          <p:cNvPr id="1028" name="TextBox 1">
            <a:hlinkClick r:id="rId10"/>
          </p:cNvPr>
          <p:cNvSpPr txBox="1">
            <a:spLocks noChangeArrowheads="1"/>
          </p:cNvSpPr>
          <p:nvPr userDrawn="1"/>
        </p:nvSpPr>
        <p:spPr bwMode="auto">
          <a:xfrm>
            <a:off x="250825" y="6453188"/>
            <a:ext cx="2017713" cy="261937"/>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de-DE" sz="1100" smtClean="0">
                <a:latin typeface="Lucida Sans" charset="0"/>
                <a:hlinkClick r:id="rId10"/>
              </a:rPr>
              <a:t>www.grow-smarter.eu</a:t>
            </a:r>
            <a:endParaRPr lang="de-DE" sz="1100" smtClean="0">
              <a:latin typeface="Lucida Sans" charset="0"/>
            </a:endParaRPr>
          </a:p>
        </p:txBody>
      </p:sp>
      <p:sp>
        <p:nvSpPr>
          <p:cNvPr id="6" name="Rectangle 5"/>
          <p:cNvSpPr/>
          <p:nvPr userDrawn="1"/>
        </p:nvSpPr>
        <p:spPr>
          <a:xfrm>
            <a:off x="0" y="1588"/>
            <a:ext cx="9144000" cy="11953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pic>
        <p:nvPicPr>
          <p:cNvPr id="1029" name="Picture 5" descr="I:\A-Sustainable Economy and Procurement\Projects\GrowSmarter - 23108\Work packages\WP8 - Dissemination\02 Visual identity\01 Logo\LOGO_final\Grow-Smarter_logo_CMYK_300dpi.tif"/>
          <p:cNvPicPr>
            <a:picLocks noChangeAspect="1" noChangeArrowheads="1"/>
          </p:cNvPicPr>
          <p:nvPr userDrawn="1"/>
        </p:nvPicPr>
        <p:blipFill>
          <a:blip r:embed="rId11"/>
          <a:srcRect/>
          <a:stretch>
            <a:fillRect/>
          </a:stretch>
        </p:blipFill>
        <p:spPr bwMode="auto">
          <a:xfrm>
            <a:off x="5940425" y="6124575"/>
            <a:ext cx="2949575" cy="657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45" r:id="rId5"/>
    <p:sldLayoutId id="2147484150" r:id="rId6"/>
  </p:sldLayoutIdLst>
  <p:transition spd="slow"/>
  <p:timing>
    <p:tnLst>
      <p:par>
        <p:cTn id="1" dur="indefinite" restart="never" nodeType="tmRoot"/>
      </p:par>
    </p:tnLst>
  </p:timing>
  <p:hf hdr="0"/>
  <p:txStyles>
    <p:titleStyle>
      <a:lvl1pPr algn="l" rtl="0" eaLnBrk="0" fontAlgn="base" hangingPunct="0">
        <a:spcBef>
          <a:spcPct val="0"/>
        </a:spcBef>
        <a:spcAft>
          <a:spcPct val="0"/>
        </a:spcAft>
        <a:defRPr sz="2000" b="1" cap="all">
          <a:solidFill>
            <a:srgbClr val="00468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p:titleStyle>
    <p:bodyStyle>
      <a:lvl1pPr marL="342900" indent="-342900" algn="l" rtl="0" eaLnBrk="0" fontAlgn="base" hangingPunct="0">
        <a:spcBef>
          <a:spcPct val="20000"/>
        </a:spcBef>
        <a:spcAft>
          <a:spcPts val="500"/>
        </a:spcAft>
        <a:buFont typeface="Wingdings" pitchFamily="2" charset="2"/>
        <a:buChar char="•"/>
        <a:defRPr sz="1600" b="1">
          <a:solidFill>
            <a:srgbClr val="004681"/>
          </a:solidFill>
          <a:latin typeface="+mn-lt"/>
          <a:ea typeface="ＭＳ Ｐゴシック" charset="0"/>
          <a:cs typeface="ＭＳ Ｐゴシック"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Festplatte/Grafische%20Arbeiten/arbeit/2015/ICLEI/A&#776;nderung_19-5-15%20/Grow-Smarter_eyecatcher-cube_RGB.jpg" TargetMode="External"/><Relationship Id="rId10" Type="http://schemas.openxmlformats.org/officeDocument/2006/relationships/comments" Target="../comments/comment1.xml"/><Relationship Id="rId4" Type="http://schemas.openxmlformats.org/officeDocument/2006/relationships/image" Target="../media/image6.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estplatte/Grafische%20Arbeiten/arbeit/2015/ICLEI/Grow%20Smarter%20&#8211;%20Daten%20fu&#776;r%20Tom/&#8226;%20fu&#776;r%20PPT/Grow-Smarter_eyecatcher_v2.jp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6.jpe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7.jpeg"/><Relationship Id="rId9" Type="http://schemas.openxmlformats.org/officeDocument/2006/relationships/hyperlink" Target="mailto:lisa.enarsson@stockholm.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I:\A-Sustainable Economy and Procurement\Projects\GrowSmarter - 23108\Work packages\WP8 - Dissemination\02 Visual identity\01 Logo\LOGO_final\Grow-Smarter_logo_CMYK_300dpi.tif"/>
          <p:cNvPicPr>
            <a:picLocks noChangeAspect="1" noChangeArrowheads="1"/>
          </p:cNvPicPr>
          <p:nvPr/>
        </p:nvPicPr>
        <p:blipFill>
          <a:blip r:embed="rId3"/>
          <a:srcRect/>
          <a:stretch>
            <a:fillRect/>
          </a:stretch>
        </p:blipFill>
        <p:spPr bwMode="auto">
          <a:xfrm>
            <a:off x="1258888" y="1000125"/>
            <a:ext cx="5905500" cy="1312863"/>
          </a:xfrm>
          <a:prstGeom prst="rect">
            <a:avLst/>
          </a:prstGeom>
          <a:noFill/>
          <a:ln w="9525">
            <a:noFill/>
            <a:miter lim="800000"/>
            <a:headEnd/>
            <a:tailEnd/>
          </a:ln>
        </p:spPr>
      </p:pic>
      <p:sp>
        <p:nvSpPr>
          <p:cNvPr id="9219" name="Subtitle 2"/>
          <p:cNvSpPr>
            <a:spLocks noGrp="1"/>
          </p:cNvSpPr>
          <p:nvPr>
            <p:ph type="subTitle" idx="1"/>
          </p:nvPr>
        </p:nvSpPr>
        <p:spPr bwMode="auto">
          <a:xfrm>
            <a:off x="400050" y="2501900"/>
            <a:ext cx="8353425" cy="601663"/>
          </a:xfrm>
          <a:noFill/>
          <a:ln>
            <a:miter lim="800000"/>
            <a:headEnd/>
            <a:tailEnd/>
          </a:ln>
        </p:spPr>
        <p:txBody>
          <a:bodyPr vert="horz" wrap="square" lIns="91440" tIns="45720" rIns="91440" bIns="45720" numCol="1" anchor="t" anchorCtr="0" compatLnSpc="1">
            <a:prstTxWarp prst="textNoShape">
              <a:avLst/>
            </a:prstTxWarp>
          </a:bodyPr>
          <a:lstStyle/>
          <a:p>
            <a:pPr>
              <a:buFont typeface="Wingdings" pitchFamily="2" charset="2"/>
              <a:buNone/>
            </a:pPr>
            <a:r>
              <a:rPr altLang="sv-SE">
                <a:solidFill>
                  <a:srgbClr val="0088A5"/>
                </a:solidFill>
              </a:rPr>
              <a:t>Bringing together cities &amp; industry to stimulate uptake of smart city solutions</a:t>
            </a:r>
          </a:p>
        </p:txBody>
      </p:sp>
      <p:sp>
        <p:nvSpPr>
          <p:cNvPr id="9220" name="Text Placeholder 3"/>
          <p:cNvSpPr>
            <a:spLocks noGrp="1"/>
          </p:cNvSpPr>
          <p:nvPr>
            <p:ph type="body" sz="quarter" idx="10"/>
          </p:nvPr>
        </p:nvSpPr>
        <p:spPr bwMode="auto">
          <a:xfrm>
            <a:off x="917575" y="3308350"/>
            <a:ext cx="7064375" cy="360363"/>
          </a:xfrm>
          <a:noFill/>
          <a:ln>
            <a:miter lim="800000"/>
            <a:headEnd/>
            <a:tailEnd/>
          </a:ln>
        </p:spPr>
        <p:txBody>
          <a:bodyPr wrap="square" lIns="91440" tIns="45720" rIns="91440" bIns="45720" numCol="1" anchor="t" anchorCtr="0" compatLnSpc="1">
            <a:prstTxWarp prst="textNoShape">
              <a:avLst/>
            </a:prstTxWarp>
          </a:bodyPr>
          <a:lstStyle/>
          <a:p>
            <a:r>
              <a:rPr altLang="sv-SE" sz="1600">
                <a:solidFill>
                  <a:srgbClr val="0088A5"/>
                </a:solidFill>
              </a:rPr>
              <a:t>Lisa Enarsson, Coordination Team, City of Stockholm</a:t>
            </a:r>
          </a:p>
        </p:txBody>
      </p:sp>
      <p:pic>
        <p:nvPicPr>
          <p:cNvPr id="9221" name="Grow-Smarter_eyecatcher_v2.jpg" descr="/Festplatte/Grafische Arbeiten/arbeit/2015/ICLEI/Änderung_19-5-15 /Grow-Smarter_eyecatcher-cube_RGB.jpg"/>
          <p:cNvPicPr>
            <a:picLocks noGrp="1" noChangeAspect="1"/>
          </p:cNvPicPr>
          <p:nvPr>
            <p:ph type="pic" sz="quarter" idx="12"/>
          </p:nvPr>
        </p:nvPicPr>
        <p:blipFill>
          <a:blip r:embed="rId4" r:link="rId5"/>
          <a:srcRect/>
          <a:stretch>
            <a:fillRect/>
          </a:stretch>
        </p:blipFill>
        <p:spPr bwMode="auto">
          <a:xfrm>
            <a:off x="7304088" y="107950"/>
            <a:ext cx="1677987" cy="1768475"/>
          </a:xfrm>
          <a:noFill/>
          <a:ln>
            <a:miter lim="800000"/>
            <a:headEnd/>
            <a:tailEnd/>
          </a:ln>
        </p:spPr>
      </p:pic>
      <p:grpSp>
        <p:nvGrpSpPr>
          <p:cNvPr id="9222" name="Grupp 2"/>
          <p:cNvGrpSpPr>
            <a:grpSpLocks/>
          </p:cNvGrpSpPr>
          <p:nvPr/>
        </p:nvGrpSpPr>
        <p:grpSpPr bwMode="auto">
          <a:xfrm>
            <a:off x="930275" y="4076700"/>
            <a:ext cx="7064375" cy="2160588"/>
            <a:chOff x="900113" y="3860800"/>
            <a:chExt cx="7064375" cy="2160588"/>
          </a:xfrm>
        </p:grpSpPr>
        <p:pic>
          <p:nvPicPr>
            <p:cNvPr id="9225" name="Picture 11"/>
            <p:cNvPicPr>
              <a:picLocks noChangeAspect="1" noChangeArrowheads="1"/>
            </p:cNvPicPr>
            <p:nvPr/>
          </p:nvPicPr>
          <p:blipFill>
            <a:blip r:embed="rId6"/>
            <a:srcRect/>
            <a:stretch>
              <a:fillRect/>
            </a:stretch>
          </p:blipFill>
          <p:spPr bwMode="auto">
            <a:xfrm>
              <a:off x="5730875" y="3860800"/>
              <a:ext cx="2233613" cy="2160588"/>
            </a:xfrm>
            <a:prstGeom prst="rect">
              <a:avLst/>
            </a:prstGeom>
            <a:noFill/>
            <a:ln w="9525">
              <a:noFill/>
              <a:miter lim="800000"/>
              <a:headEnd/>
              <a:tailEnd/>
            </a:ln>
          </p:spPr>
        </p:pic>
        <p:pic>
          <p:nvPicPr>
            <p:cNvPr id="9226" name="Picture 12"/>
            <p:cNvPicPr>
              <a:picLocks noChangeAspect="1" noChangeArrowheads="1"/>
            </p:cNvPicPr>
            <p:nvPr/>
          </p:nvPicPr>
          <p:blipFill>
            <a:blip r:embed="rId7"/>
            <a:srcRect/>
            <a:stretch>
              <a:fillRect/>
            </a:stretch>
          </p:blipFill>
          <p:spPr bwMode="auto">
            <a:xfrm>
              <a:off x="3282950" y="3860800"/>
              <a:ext cx="2274888" cy="2160588"/>
            </a:xfrm>
            <a:prstGeom prst="rect">
              <a:avLst/>
            </a:prstGeom>
            <a:noFill/>
            <a:ln w="9525">
              <a:noFill/>
              <a:miter lim="800000"/>
              <a:headEnd/>
              <a:tailEnd/>
            </a:ln>
          </p:spPr>
        </p:pic>
        <p:pic>
          <p:nvPicPr>
            <p:cNvPr id="9227" name="Picture 13"/>
            <p:cNvPicPr>
              <a:picLocks noChangeAspect="1" noChangeArrowheads="1"/>
            </p:cNvPicPr>
            <p:nvPr/>
          </p:nvPicPr>
          <p:blipFill>
            <a:blip r:embed="rId8"/>
            <a:srcRect/>
            <a:stretch>
              <a:fillRect/>
            </a:stretch>
          </p:blipFill>
          <p:spPr bwMode="auto">
            <a:xfrm>
              <a:off x="900113" y="3860800"/>
              <a:ext cx="2211387" cy="2160588"/>
            </a:xfrm>
            <a:prstGeom prst="rect">
              <a:avLst/>
            </a:prstGeom>
            <a:noFill/>
            <a:ln w="9525">
              <a:noFill/>
              <a:miter lim="800000"/>
              <a:headEnd/>
              <a:tailEnd/>
            </a:ln>
          </p:spPr>
        </p:pic>
      </p:grpSp>
      <p:pic>
        <p:nvPicPr>
          <p:cNvPr id="9223" name="Picture 2" descr="http://ibsen-h2020.eu/wp-content/uploads/2015/10/H2020-Web.png"/>
          <p:cNvPicPr>
            <a:picLocks noChangeAspect="1" noChangeArrowheads="1"/>
          </p:cNvPicPr>
          <p:nvPr/>
        </p:nvPicPr>
        <p:blipFill>
          <a:blip r:embed="rId9"/>
          <a:srcRect/>
          <a:stretch>
            <a:fillRect/>
          </a:stretch>
        </p:blipFill>
        <p:spPr bwMode="auto">
          <a:xfrm>
            <a:off x="250825" y="120650"/>
            <a:ext cx="1944688" cy="871538"/>
          </a:xfrm>
          <a:prstGeom prst="rect">
            <a:avLst/>
          </a:prstGeom>
          <a:noFill/>
          <a:ln w="9525">
            <a:noFill/>
            <a:miter lim="800000"/>
            <a:headEnd/>
            <a:tailEnd/>
          </a:ln>
        </p:spPr>
      </p:pic>
      <p:sp>
        <p:nvSpPr>
          <p:cNvPr id="9224" name="textruta 2"/>
          <p:cNvSpPr txBox="1">
            <a:spLocks noChangeArrowheads="1"/>
          </p:cNvSpPr>
          <p:nvPr/>
        </p:nvSpPr>
        <p:spPr bwMode="auto">
          <a:xfrm>
            <a:off x="2195513" y="107950"/>
            <a:ext cx="2381250" cy="850900"/>
          </a:xfrm>
          <a:prstGeom prst="rect">
            <a:avLst/>
          </a:prstGeom>
          <a:solidFill>
            <a:schemeClr val="bg1"/>
          </a:solidFill>
          <a:ln w="9525">
            <a:noFill/>
            <a:miter lim="800000"/>
            <a:headEnd/>
            <a:tailEnd/>
          </a:ln>
        </p:spPr>
        <p:txBody>
          <a:bodyPr>
            <a:spAutoFit/>
          </a:bodyPr>
          <a:lstStyle/>
          <a:p>
            <a:pPr eaLnBrk="1" hangingPunct="1">
              <a:buClr>
                <a:srgbClr val="007195"/>
              </a:buClr>
              <a:buSzPct val="150000"/>
              <a:buFont typeface="Arial" pitchFamily="34" charset="0"/>
              <a:buChar char="•"/>
            </a:pPr>
            <a:endParaRPr lang="en-US" altLang="en-US" sz="1600">
              <a:solidFill>
                <a:srgbClr val="505150"/>
              </a:solidFill>
              <a:latin typeface="Lucida Sans"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296863" y="404813"/>
            <a:ext cx="6203950"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12 Smart Solutions – Urban Mobility </a:t>
            </a:r>
          </a:p>
        </p:txBody>
      </p:sp>
      <p:sp>
        <p:nvSpPr>
          <p:cNvPr id="3" name="Content Placeholder 2"/>
          <p:cNvSpPr>
            <a:spLocks noGrp="1"/>
          </p:cNvSpPr>
          <p:nvPr>
            <p:ph sz="quarter" idx="13"/>
          </p:nvPr>
        </p:nvSpPr>
        <p:spPr>
          <a:xfrm>
            <a:off x="296863" y="1052513"/>
            <a:ext cx="6127750" cy="863600"/>
          </a:xfrm>
        </p:spPr>
        <p:txBody>
          <a:bodyPr/>
          <a:lstStyle/>
          <a:p>
            <a:pPr lvl="1">
              <a:buFont typeface="+mj-lt"/>
              <a:buAutoNum type="arabicPeriod" startAt="9"/>
              <a:defRPr/>
            </a:pPr>
            <a:r>
              <a:rPr lang="en-US" sz="1600" b="1" i="1">
                <a:solidFill>
                  <a:srgbClr val="0088A5"/>
                </a:solidFill>
              </a:rPr>
              <a:t>Sustainable delivery (S,B)</a:t>
            </a:r>
          </a:p>
          <a:p>
            <a:pPr lvl="1">
              <a:buFont typeface="+mj-lt"/>
              <a:buAutoNum type="arabicPeriod" startAt="9"/>
              <a:defRPr/>
            </a:pPr>
            <a:r>
              <a:rPr lang="en-US" sz="1600" b="1" i="1">
                <a:solidFill>
                  <a:srgbClr val="0088A5"/>
                </a:solidFill>
              </a:rPr>
              <a:t>Smart traffic management (S,B)</a:t>
            </a:r>
          </a:p>
        </p:txBody>
      </p:sp>
      <p:grpSp>
        <p:nvGrpSpPr>
          <p:cNvPr id="27652" name="Group 12"/>
          <p:cNvGrpSpPr>
            <a:grpSpLocks/>
          </p:cNvGrpSpPr>
          <p:nvPr/>
        </p:nvGrpSpPr>
        <p:grpSpPr bwMode="auto">
          <a:xfrm>
            <a:off x="6943725" y="209550"/>
            <a:ext cx="1838325" cy="1935163"/>
            <a:chOff x="6060282" y="1881311"/>
            <a:chExt cx="2641118" cy="2657673"/>
          </a:xfrm>
        </p:grpSpPr>
        <p:pic>
          <p:nvPicPr>
            <p:cNvPr id="27658" name="Picture 5"/>
            <p:cNvPicPr>
              <a:picLocks noChangeAspect="1" noChangeArrowheads="1"/>
            </p:cNvPicPr>
            <p:nvPr/>
          </p:nvPicPr>
          <p:blipFill>
            <a:blip r:embed="rId3"/>
            <a:srcRect/>
            <a:stretch>
              <a:fillRect/>
            </a:stretch>
          </p:blipFill>
          <p:spPr bwMode="auto">
            <a:xfrm>
              <a:off x="6192947" y="1881311"/>
              <a:ext cx="1293703" cy="1259657"/>
            </a:xfrm>
            <a:prstGeom prst="rect">
              <a:avLst/>
            </a:prstGeom>
            <a:noFill/>
            <a:ln w="9525">
              <a:noFill/>
              <a:miter lim="800000"/>
              <a:headEnd/>
              <a:tailEnd/>
            </a:ln>
          </p:spPr>
        </p:pic>
        <p:pic>
          <p:nvPicPr>
            <p:cNvPr id="27659" name="Picture 6"/>
            <p:cNvPicPr>
              <a:picLocks noChangeAspect="1" noChangeArrowheads="1"/>
            </p:cNvPicPr>
            <p:nvPr/>
          </p:nvPicPr>
          <p:blipFill>
            <a:blip r:embed="rId4"/>
            <a:srcRect/>
            <a:stretch>
              <a:fillRect/>
            </a:stretch>
          </p:blipFill>
          <p:spPr bwMode="auto">
            <a:xfrm>
              <a:off x="6060282" y="3141666"/>
              <a:ext cx="1368425" cy="1397318"/>
            </a:xfrm>
            <a:prstGeom prst="rect">
              <a:avLst/>
            </a:prstGeom>
            <a:noFill/>
            <a:ln w="9525">
              <a:noFill/>
              <a:miter lim="800000"/>
              <a:headEnd/>
              <a:tailEnd/>
            </a:ln>
          </p:spPr>
        </p:pic>
        <p:pic>
          <p:nvPicPr>
            <p:cNvPr id="27660" name="Picture 8"/>
            <p:cNvPicPr>
              <a:picLocks noChangeAspect="1" noChangeArrowheads="1"/>
            </p:cNvPicPr>
            <p:nvPr/>
          </p:nvPicPr>
          <p:blipFill>
            <a:blip r:embed="rId5"/>
            <a:srcRect/>
            <a:stretch>
              <a:fillRect/>
            </a:stretch>
          </p:blipFill>
          <p:spPr bwMode="auto">
            <a:xfrm>
              <a:off x="7452320" y="1891888"/>
              <a:ext cx="1249080" cy="1249080"/>
            </a:xfrm>
            <a:prstGeom prst="rect">
              <a:avLst/>
            </a:prstGeom>
            <a:noFill/>
            <a:ln w="9525">
              <a:noFill/>
              <a:miter lim="800000"/>
              <a:headEnd/>
              <a:tailEnd/>
            </a:ln>
          </p:spPr>
        </p:pic>
        <p:pic>
          <p:nvPicPr>
            <p:cNvPr id="27661" name="Picture 10"/>
            <p:cNvPicPr>
              <a:picLocks noChangeAspect="1" noChangeArrowheads="1"/>
            </p:cNvPicPr>
            <p:nvPr/>
          </p:nvPicPr>
          <p:blipFill>
            <a:blip r:embed="rId6"/>
            <a:srcRect/>
            <a:stretch>
              <a:fillRect/>
            </a:stretch>
          </p:blipFill>
          <p:spPr bwMode="auto">
            <a:xfrm>
              <a:off x="7271471" y="3161892"/>
              <a:ext cx="1368548" cy="1311419"/>
            </a:xfrm>
            <a:prstGeom prst="rect">
              <a:avLst/>
            </a:prstGeom>
            <a:noFill/>
            <a:ln w="9525">
              <a:noFill/>
              <a:miter lim="800000"/>
              <a:headEnd/>
              <a:tailEnd/>
            </a:ln>
          </p:spPr>
        </p:pic>
      </p:grpSp>
      <p:pic>
        <p:nvPicPr>
          <p:cNvPr id="27653" name="Picture 10"/>
          <p:cNvPicPr>
            <a:picLocks noChangeAspect="1" noChangeArrowheads="1"/>
          </p:cNvPicPr>
          <p:nvPr/>
        </p:nvPicPr>
        <p:blipFill>
          <a:blip r:embed="rId7"/>
          <a:srcRect/>
          <a:stretch>
            <a:fillRect/>
          </a:stretch>
        </p:blipFill>
        <p:spPr bwMode="auto">
          <a:xfrm>
            <a:off x="182563" y="1916113"/>
            <a:ext cx="2170112" cy="2525712"/>
          </a:xfrm>
          <a:prstGeom prst="rect">
            <a:avLst/>
          </a:prstGeom>
          <a:noFill/>
          <a:ln w="9525">
            <a:noFill/>
            <a:miter lim="800000"/>
            <a:headEnd/>
            <a:tailEnd/>
          </a:ln>
          <a:effectLst/>
        </p:spPr>
      </p:pic>
      <p:pic>
        <p:nvPicPr>
          <p:cNvPr id="27654" name="Bildobjekt 1"/>
          <p:cNvPicPr>
            <a:picLocks noChangeAspect="1"/>
          </p:cNvPicPr>
          <p:nvPr/>
        </p:nvPicPr>
        <p:blipFill>
          <a:blip r:embed="rId8"/>
          <a:srcRect/>
          <a:stretch>
            <a:fillRect/>
          </a:stretch>
        </p:blipFill>
        <p:spPr bwMode="auto">
          <a:xfrm>
            <a:off x="2544763" y="4435475"/>
            <a:ext cx="3265487" cy="2185988"/>
          </a:xfrm>
          <a:prstGeom prst="rect">
            <a:avLst/>
          </a:prstGeom>
          <a:noFill/>
          <a:ln w="9525">
            <a:noFill/>
            <a:miter lim="800000"/>
            <a:headEnd/>
            <a:tailEnd/>
          </a:ln>
        </p:spPr>
      </p:pic>
      <p:pic>
        <p:nvPicPr>
          <p:cNvPr id="27655" name="Picture 12" descr="C:\Users\aa67768\AppData\Local\Microsoft\Windows\Temporary Internet Files\Content.Outlook\TUH6TPAZ\Kyl och Frys 1.jpg"/>
          <p:cNvPicPr>
            <a:picLocks noChangeAspect="1" noChangeArrowheads="1"/>
          </p:cNvPicPr>
          <p:nvPr/>
        </p:nvPicPr>
        <p:blipFill>
          <a:blip r:embed="rId9"/>
          <a:srcRect l="10847" t="-2" r="-10847" b="11179"/>
          <a:stretch>
            <a:fillRect/>
          </a:stretch>
        </p:blipFill>
        <p:spPr bwMode="auto">
          <a:xfrm>
            <a:off x="5942013" y="3933825"/>
            <a:ext cx="3370262" cy="1997075"/>
          </a:xfrm>
          <a:prstGeom prst="rect">
            <a:avLst/>
          </a:prstGeom>
          <a:noFill/>
          <a:ln w="9525">
            <a:noFill/>
            <a:miter lim="800000"/>
            <a:headEnd/>
            <a:tailEnd/>
          </a:ln>
        </p:spPr>
      </p:pic>
      <p:pic>
        <p:nvPicPr>
          <p:cNvPr id="27656" name="Bildobjekt 1"/>
          <p:cNvPicPr>
            <a:picLocks noChangeAspect="1"/>
          </p:cNvPicPr>
          <p:nvPr/>
        </p:nvPicPr>
        <p:blipFill>
          <a:blip r:embed="rId10"/>
          <a:srcRect/>
          <a:stretch>
            <a:fillRect/>
          </a:stretch>
        </p:blipFill>
        <p:spPr bwMode="auto">
          <a:xfrm>
            <a:off x="182563" y="4410075"/>
            <a:ext cx="2170112" cy="2266950"/>
          </a:xfrm>
          <a:prstGeom prst="rect">
            <a:avLst/>
          </a:prstGeom>
          <a:noFill/>
          <a:ln w="9525">
            <a:noFill/>
            <a:miter lim="800000"/>
            <a:headEnd/>
            <a:tailEnd/>
          </a:ln>
        </p:spPr>
      </p:pic>
      <p:pic>
        <p:nvPicPr>
          <p:cNvPr id="27657" name="Bildobjekt 3"/>
          <p:cNvPicPr>
            <a:picLocks noChangeAspect="1"/>
          </p:cNvPicPr>
          <p:nvPr/>
        </p:nvPicPr>
        <p:blipFill>
          <a:blip r:embed="rId11"/>
          <a:srcRect/>
          <a:stretch>
            <a:fillRect/>
          </a:stretch>
        </p:blipFill>
        <p:spPr bwMode="auto">
          <a:xfrm>
            <a:off x="2503488" y="2144713"/>
            <a:ext cx="3349625" cy="23225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3"/>
          <p:cNvPicPr>
            <a:picLocks noChangeAspect="1" noChangeArrowheads="1"/>
          </p:cNvPicPr>
          <p:nvPr/>
        </p:nvPicPr>
        <p:blipFill>
          <a:blip r:embed="rId3"/>
          <a:srcRect/>
          <a:stretch>
            <a:fillRect/>
          </a:stretch>
        </p:blipFill>
        <p:spPr bwMode="auto">
          <a:xfrm>
            <a:off x="307975" y="2859088"/>
            <a:ext cx="3041650" cy="2282825"/>
          </a:xfrm>
          <a:prstGeom prst="rect">
            <a:avLst/>
          </a:prstGeom>
          <a:noFill/>
          <a:ln w="9525">
            <a:noFill/>
            <a:miter lim="800000"/>
            <a:headEnd/>
            <a:tailEnd/>
          </a:ln>
          <a:effectLst/>
        </p:spPr>
      </p:pic>
      <p:sp>
        <p:nvSpPr>
          <p:cNvPr id="29699" name="Title 1"/>
          <p:cNvSpPr>
            <a:spLocks noGrp="1"/>
          </p:cNvSpPr>
          <p:nvPr>
            <p:ph type="title"/>
          </p:nvPr>
        </p:nvSpPr>
        <p:spPr bwMode="auto">
          <a:xfrm>
            <a:off x="296863" y="404813"/>
            <a:ext cx="6203950"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12 Smart Solutions – Urban Mobility </a:t>
            </a:r>
          </a:p>
        </p:txBody>
      </p:sp>
      <p:sp>
        <p:nvSpPr>
          <p:cNvPr id="3" name="Content Placeholder 2"/>
          <p:cNvSpPr>
            <a:spLocks noGrp="1"/>
          </p:cNvSpPr>
          <p:nvPr>
            <p:ph sz="quarter" idx="13"/>
          </p:nvPr>
        </p:nvSpPr>
        <p:spPr>
          <a:xfrm>
            <a:off x="395288" y="900113"/>
            <a:ext cx="6029325" cy="1016000"/>
          </a:xfrm>
        </p:spPr>
        <p:txBody>
          <a:bodyPr/>
          <a:lstStyle/>
          <a:p>
            <a:pPr lvl="1">
              <a:buFont typeface="+mj-lt"/>
              <a:buAutoNum type="arabicPeriod" startAt="9"/>
              <a:defRPr/>
            </a:pPr>
            <a:r>
              <a:rPr lang="en-US" sz="1600" b="1" i="1">
                <a:solidFill>
                  <a:srgbClr val="0088A5"/>
                </a:solidFill>
              </a:rPr>
              <a:t>Sustainable delivery (S,B)</a:t>
            </a:r>
          </a:p>
          <a:p>
            <a:pPr lvl="1">
              <a:buFont typeface="+mj-lt"/>
              <a:buAutoNum type="arabicPeriod" startAt="9"/>
              <a:defRPr/>
            </a:pPr>
            <a:r>
              <a:rPr lang="en-US" sz="1600" b="1" i="1">
                <a:solidFill>
                  <a:srgbClr val="0088A5"/>
                </a:solidFill>
              </a:rPr>
              <a:t>Smart traffic management (S,B)</a:t>
            </a:r>
          </a:p>
          <a:p>
            <a:pPr lvl="1">
              <a:buFont typeface="+mj-lt"/>
              <a:buAutoNum type="arabicPeriod" startAt="9"/>
              <a:defRPr/>
            </a:pPr>
            <a:r>
              <a:rPr lang="en-US" sz="1600" b="1" i="1">
                <a:solidFill>
                  <a:srgbClr val="0088A5"/>
                </a:solidFill>
              </a:rPr>
              <a:t>Alternative fuel driven vehicles for de-             carbonizing and better air quality (S,C,B)</a:t>
            </a:r>
          </a:p>
          <a:p>
            <a:pPr lvl="1">
              <a:buFont typeface="+mj-lt"/>
              <a:buAutoNum type="arabicPeriod" startAt="9"/>
              <a:defRPr/>
            </a:pPr>
            <a:r>
              <a:rPr lang="en-US" sz="1600" b="1" i="1">
                <a:solidFill>
                  <a:srgbClr val="0088A5"/>
                </a:solidFill>
              </a:rPr>
              <a:t>Smart mobility solutions (S,B,C)</a:t>
            </a:r>
          </a:p>
        </p:txBody>
      </p:sp>
      <p:grpSp>
        <p:nvGrpSpPr>
          <p:cNvPr id="29701" name="Group 12"/>
          <p:cNvGrpSpPr>
            <a:grpSpLocks/>
          </p:cNvGrpSpPr>
          <p:nvPr/>
        </p:nvGrpSpPr>
        <p:grpSpPr bwMode="auto">
          <a:xfrm>
            <a:off x="6943725" y="209550"/>
            <a:ext cx="1838325" cy="1935163"/>
            <a:chOff x="6060282" y="1881311"/>
            <a:chExt cx="2641118" cy="2657673"/>
          </a:xfrm>
        </p:grpSpPr>
        <p:pic>
          <p:nvPicPr>
            <p:cNvPr id="29704" name="Picture 5"/>
            <p:cNvPicPr>
              <a:picLocks noChangeAspect="1" noChangeArrowheads="1"/>
            </p:cNvPicPr>
            <p:nvPr/>
          </p:nvPicPr>
          <p:blipFill>
            <a:blip r:embed="rId4"/>
            <a:srcRect/>
            <a:stretch>
              <a:fillRect/>
            </a:stretch>
          </p:blipFill>
          <p:spPr bwMode="auto">
            <a:xfrm>
              <a:off x="6192947" y="1881311"/>
              <a:ext cx="1293703" cy="1259657"/>
            </a:xfrm>
            <a:prstGeom prst="rect">
              <a:avLst/>
            </a:prstGeom>
            <a:noFill/>
            <a:ln w="9525">
              <a:noFill/>
              <a:miter lim="800000"/>
              <a:headEnd/>
              <a:tailEnd/>
            </a:ln>
          </p:spPr>
        </p:pic>
        <p:pic>
          <p:nvPicPr>
            <p:cNvPr id="29705" name="Picture 6"/>
            <p:cNvPicPr>
              <a:picLocks noChangeAspect="1" noChangeArrowheads="1"/>
            </p:cNvPicPr>
            <p:nvPr/>
          </p:nvPicPr>
          <p:blipFill>
            <a:blip r:embed="rId5"/>
            <a:srcRect/>
            <a:stretch>
              <a:fillRect/>
            </a:stretch>
          </p:blipFill>
          <p:spPr bwMode="auto">
            <a:xfrm>
              <a:off x="6060282" y="3141666"/>
              <a:ext cx="1368425" cy="1397318"/>
            </a:xfrm>
            <a:prstGeom prst="rect">
              <a:avLst/>
            </a:prstGeom>
            <a:noFill/>
            <a:ln w="9525">
              <a:noFill/>
              <a:miter lim="800000"/>
              <a:headEnd/>
              <a:tailEnd/>
            </a:ln>
          </p:spPr>
        </p:pic>
        <p:pic>
          <p:nvPicPr>
            <p:cNvPr id="29706" name="Picture 8"/>
            <p:cNvPicPr>
              <a:picLocks noChangeAspect="1" noChangeArrowheads="1"/>
            </p:cNvPicPr>
            <p:nvPr/>
          </p:nvPicPr>
          <p:blipFill>
            <a:blip r:embed="rId6"/>
            <a:srcRect/>
            <a:stretch>
              <a:fillRect/>
            </a:stretch>
          </p:blipFill>
          <p:spPr bwMode="auto">
            <a:xfrm>
              <a:off x="7452320" y="1891888"/>
              <a:ext cx="1249080" cy="1249080"/>
            </a:xfrm>
            <a:prstGeom prst="rect">
              <a:avLst/>
            </a:prstGeom>
            <a:noFill/>
            <a:ln w="9525">
              <a:noFill/>
              <a:miter lim="800000"/>
              <a:headEnd/>
              <a:tailEnd/>
            </a:ln>
          </p:spPr>
        </p:pic>
        <p:pic>
          <p:nvPicPr>
            <p:cNvPr id="29707" name="Picture 10"/>
            <p:cNvPicPr>
              <a:picLocks noChangeAspect="1" noChangeArrowheads="1"/>
            </p:cNvPicPr>
            <p:nvPr/>
          </p:nvPicPr>
          <p:blipFill>
            <a:blip r:embed="rId7"/>
            <a:srcRect/>
            <a:stretch>
              <a:fillRect/>
            </a:stretch>
          </p:blipFill>
          <p:spPr bwMode="auto">
            <a:xfrm>
              <a:off x="7271471" y="3161892"/>
              <a:ext cx="1368548" cy="1311419"/>
            </a:xfrm>
            <a:prstGeom prst="rect">
              <a:avLst/>
            </a:prstGeom>
            <a:noFill/>
            <a:ln w="9525">
              <a:noFill/>
              <a:miter lim="800000"/>
              <a:headEnd/>
              <a:tailEnd/>
            </a:ln>
          </p:spPr>
        </p:pic>
      </p:grpSp>
      <p:pic>
        <p:nvPicPr>
          <p:cNvPr id="29702" name="Picture 13"/>
          <p:cNvPicPr>
            <a:picLocks noChangeAspect="1" noChangeArrowheads="1"/>
          </p:cNvPicPr>
          <p:nvPr/>
        </p:nvPicPr>
        <p:blipFill>
          <a:blip r:embed="rId8"/>
          <a:srcRect/>
          <a:stretch>
            <a:fillRect/>
          </a:stretch>
        </p:blipFill>
        <p:spPr bwMode="auto">
          <a:xfrm>
            <a:off x="307975" y="4465638"/>
            <a:ext cx="3041650" cy="1958975"/>
          </a:xfrm>
          <a:prstGeom prst="rect">
            <a:avLst/>
          </a:prstGeom>
          <a:noFill/>
          <a:ln w="9525">
            <a:noFill/>
            <a:miter lim="800000"/>
            <a:headEnd/>
            <a:tailEnd/>
          </a:ln>
          <a:effectLst/>
        </p:spPr>
      </p:pic>
      <p:pic>
        <p:nvPicPr>
          <p:cNvPr id="29703" name="Bildobjekt 11"/>
          <p:cNvPicPr>
            <a:picLocks noChangeAspect="1"/>
          </p:cNvPicPr>
          <p:nvPr/>
        </p:nvPicPr>
        <p:blipFill>
          <a:blip r:embed="rId9"/>
          <a:srcRect/>
          <a:stretch>
            <a:fillRect/>
          </a:stretch>
        </p:blipFill>
        <p:spPr bwMode="auto">
          <a:xfrm>
            <a:off x="3360738" y="3313113"/>
            <a:ext cx="5421312" cy="23050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390525" y="387350"/>
            <a:ext cx="6203950"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The GrowSmarter project</a:t>
            </a:r>
          </a:p>
        </p:txBody>
      </p:sp>
      <p:sp>
        <p:nvSpPr>
          <p:cNvPr id="31747" name="Content Placeholder 2"/>
          <p:cNvSpPr>
            <a:spLocks noGrp="1"/>
          </p:cNvSpPr>
          <p:nvPr>
            <p:ph sz="quarter" idx="13"/>
          </p:nvPr>
        </p:nvSpPr>
        <p:spPr bwMode="auto">
          <a:xfrm>
            <a:off x="-3175" y="1052513"/>
            <a:ext cx="8964613" cy="863600"/>
          </a:xfrm>
          <a:noFill/>
          <a:ln>
            <a:miter lim="800000"/>
            <a:headEnd/>
            <a:tailEnd/>
          </a:ln>
        </p:spPr>
        <p:txBody>
          <a:bodyPr wrap="square" lIns="91440" tIns="45720" rIns="91440" bIns="45720" numCol="1" anchor="t" anchorCtr="0" compatLnSpc="1">
            <a:prstTxWarp prst="textNoShape">
              <a:avLst/>
            </a:prstTxWarp>
          </a:bodyPr>
          <a:lstStyle/>
          <a:p>
            <a:pPr>
              <a:buSzTx/>
              <a:buFont typeface="Lucida Grande" charset="0"/>
              <a:buNone/>
            </a:pPr>
            <a:r>
              <a:rPr lang="en-US" altLang="en-US"/>
              <a:t>    </a:t>
            </a:r>
            <a:r>
              <a:rPr lang="en-US" altLang="en-US" sz="1600" i="1">
                <a:solidFill>
                  <a:srgbClr val="0088A5"/>
                </a:solidFill>
              </a:rPr>
              <a:t>..aims to </a:t>
            </a:r>
            <a:r>
              <a:rPr lang="en-US" altLang="en-US" sz="1600" i="1">
                <a:solidFill>
                  <a:srgbClr val="B72755"/>
                </a:solidFill>
              </a:rPr>
              <a:t>demonstrate, validate &amp; roll out </a:t>
            </a:r>
            <a:r>
              <a:rPr lang="en-US" altLang="en-US" sz="1600" i="1">
                <a:solidFill>
                  <a:srgbClr val="0088A5"/>
                </a:solidFill>
              </a:rPr>
              <a:t>the 12 smart solutions to support the transition to a smarter, more sustainable Europe</a:t>
            </a:r>
          </a:p>
          <a:p>
            <a:pPr>
              <a:buSzTx/>
              <a:buFont typeface="Lucida Grande" charset="0"/>
              <a:buNone/>
            </a:pPr>
            <a:r>
              <a:rPr lang="en-US" altLang="en-US"/>
              <a:t> </a:t>
            </a:r>
          </a:p>
          <a:p>
            <a:pPr>
              <a:buSzTx/>
              <a:buFont typeface="Lucida Grande" charset="0"/>
              <a:buNone/>
            </a:pPr>
            <a:endParaRPr lang="en-US" altLang="en-US"/>
          </a:p>
        </p:txBody>
      </p:sp>
      <p:sp>
        <p:nvSpPr>
          <p:cNvPr id="31748" name="Text Placeholder 3"/>
          <p:cNvSpPr>
            <a:spLocks noGrp="1"/>
          </p:cNvSpPr>
          <p:nvPr>
            <p:ph type="body" sz="quarter" idx="15"/>
          </p:nvPr>
        </p:nvSpPr>
        <p:spPr bwMode="auto">
          <a:xfrm>
            <a:off x="50800" y="3041650"/>
            <a:ext cx="1644650" cy="935038"/>
          </a:xfrm>
          <a:noFill/>
          <a:ln>
            <a:miter lim="800000"/>
            <a:headEnd/>
            <a:tailEnd/>
          </a:ln>
        </p:spPr>
        <p:txBody>
          <a:bodyPr lIns="91440" tIns="45720" rIns="91440" bIns="45720" numCol="1" anchor="t" anchorCtr="0" compatLnSpc="1">
            <a:prstTxWarp prst="textNoShape">
              <a:avLst/>
            </a:prstTxWarp>
          </a:bodyPr>
          <a:lstStyle/>
          <a:p>
            <a:pPr algn="ctr"/>
            <a:r>
              <a:rPr lang="en-US" altLang="en-US" sz="1100" b="1" smtClean="0">
                <a:solidFill>
                  <a:srgbClr val="0088A5"/>
                </a:solidFill>
                <a:latin typeface="Lucida Sans" pitchFamily="34" charset="0"/>
                <a:ea typeface="ＭＳ Ｐゴシック" pitchFamily="34" charset="-128"/>
                <a:cs typeface="ＭＳ Ｐゴシック" pitchFamily="34" charset="-128"/>
              </a:rPr>
              <a:t>1. Demonstrations </a:t>
            </a:r>
            <a:br>
              <a:rPr lang="en-US" altLang="en-US" sz="1100" b="1" smtClean="0">
                <a:solidFill>
                  <a:srgbClr val="0088A5"/>
                </a:solidFill>
                <a:latin typeface="Lucida Sans" pitchFamily="34" charset="0"/>
                <a:ea typeface="ＭＳ Ｐゴシック" pitchFamily="34" charset="-128"/>
                <a:cs typeface="ＭＳ Ｐゴシック" pitchFamily="34" charset="-128"/>
              </a:rPr>
            </a:br>
            <a:r>
              <a:rPr lang="en-US" altLang="en-US" sz="1100" b="1" smtClean="0">
                <a:solidFill>
                  <a:srgbClr val="0088A5"/>
                </a:solidFill>
                <a:latin typeface="Lucida Sans" pitchFamily="34" charset="0"/>
                <a:ea typeface="ＭＳ Ｐゴシック" pitchFamily="34" charset="-128"/>
                <a:cs typeface="ＭＳ Ｐゴシック" pitchFamily="34" charset="-128"/>
              </a:rPr>
              <a:t>of smart solutions </a:t>
            </a:r>
            <a:br>
              <a:rPr lang="en-US" altLang="en-US" sz="1100" b="1" smtClean="0">
                <a:solidFill>
                  <a:srgbClr val="0088A5"/>
                </a:solidFill>
                <a:latin typeface="Lucida Sans" pitchFamily="34" charset="0"/>
                <a:ea typeface="ＭＳ Ｐゴシック" pitchFamily="34" charset="-128"/>
                <a:cs typeface="ＭＳ Ｐゴシック" pitchFamily="34" charset="-128"/>
              </a:rPr>
            </a:br>
            <a:r>
              <a:rPr lang="en-US" altLang="en-US" sz="1100" b="1" smtClean="0">
                <a:solidFill>
                  <a:srgbClr val="0088A5"/>
                </a:solidFill>
                <a:latin typeface="Lucida Sans" pitchFamily="34" charset="0"/>
                <a:ea typeface="ＭＳ Ｐゴシック" pitchFamily="34" charset="-128"/>
                <a:cs typeface="ＭＳ Ｐゴシック" pitchFamily="34" charset="-128"/>
              </a:rPr>
              <a:t>in Lighthouse </a:t>
            </a:r>
            <a:br>
              <a:rPr lang="en-US" altLang="en-US" sz="1100" b="1" smtClean="0">
                <a:solidFill>
                  <a:srgbClr val="0088A5"/>
                </a:solidFill>
                <a:latin typeface="Lucida Sans" pitchFamily="34" charset="0"/>
                <a:ea typeface="ＭＳ Ｐゴシック" pitchFamily="34" charset="-128"/>
                <a:cs typeface="ＭＳ Ｐゴシック" pitchFamily="34" charset="-128"/>
              </a:rPr>
            </a:br>
            <a:r>
              <a:rPr lang="en-US" altLang="en-US" sz="1100" b="1" smtClean="0">
                <a:solidFill>
                  <a:srgbClr val="0088A5"/>
                </a:solidFill>
                <a:latin typeface="Lucida Sans" pitchFamily="34" charset="0"/>
                <a:ea typeface="ＭＳ Ｐゴシック" pitchFamily="34" charset="-128"/>
                <a:cs typeface="ＭＳ Ｐゴシック" pitchFamily="34" charset="-128"/>
              </a:rPr>
              <a:t>Cities</a:t>
            </a:r>
          </a:p>
        </p:txBody>
      </p:sp>
      <p:sp>
        <p:nvSpPr>
          <p:cNvPr id="31749" name="Text Placeholder 3"/>
          <p:cNvSpPr txBox="1">
            <a:spLocks/>
          </p:cNvSpPr>
          <p:nvPr/>
        </p:nvSpPr>
        <p:spPr bwMode="auto">
          <a:xfrm>
            <a:off x="1908175" y="4575175"/>
            <a:ext cx="1381125" cy="1079500"/>
          </a:xfrm>
          <a:prstGeom prst="rect">
            <a:avLst/>
          </a:prstGeom>
          <a:noFill/>
          <a:ln w="9525">
            <a:noFill/>
            <a:miter lim="800000"/>
            <a:headEnd/>
            <a:tailEnd/>
          </a:ln>
        </p:spPr>
        <p:txBody>
          <a:bodyPr/>
          <a:lstStyle/>
          <a:p>
            <a:pPr algn="ctr">
              <a:spcBef>
                <a:spcPct val="20000"/>
              </a:spcBef>
              <a:spcAft>
                <a:spcPts val="500"/>
              </a:spcAft>
              <a:buClr>
                <a:srgbClr val="F17E20"/>
              </a:buClr>
              <a:buSzPct val="113000"/>
            </a:pPr>
            <a:r>
              <a:rPr lang="en-US" altLang="en-US" sz="1100" b="1">
                <a:solidFill>
                  <a:srgbClr val="0088A5"/>
                </a:solidFill>
                <a:latin typeface="Lucida Sans" pitchFamily="34" charset="0"/>
              </a:rPr>
              <a:t>2. Independent validation of smart </a:t>
            </a:r>
            <a:br>
              <a:rPr lang="en-US" altLang="en-US" sz="1100" b="1">
                <a:solidFill>
                  <a:srgbClr val="0088A5"/>
                </a:solidFill>
                <a:latin typeface="Lucida Sans" pitchFamily="34" charset="0"/>
              </a:rPr>
            </a:br>
            <a:r>
              <a:rPr lang="en-US" altLang="en-US" sz="1100" b="1">
                <a:solidFill>
                  <a:srgbClr val="0088A5"/>
                </a:solidFill>
                <a:latin typeface="Lucida Sans" pitchFamily="34" charset="0"/>
              </a:rPr>
              <a:t>solutions</a:t>
            </a:r>
          </a:p>
        </p:txBody>
      </p:sp>
      <p:sp>
        <p:nvSpPr>
          <p:cNvPr id="31750" name="Text Placeholder 3"/>
          <p:cNvSpPr txBox="1">
            <a:spLocks/>
          </p:cNvSpPr>
          <p:nvPr/>
        </p:nvSpPr>
        <p:spPr bwMode="auto">
          <a:xfrm>
            <a:off x="1979613" y="2349500"/>
            <a:ext cx="1265237" cy="935038"/>
          </a:xfrm>
          <a:prstGeom prst="rect">
            <a:avLst/>
          </a:prstGeom>
          <a:noFill/>
          <a:ln w="9525">
            <a:noFill/>
            <a:miter lim="800000"/>
            <a:headEnd/>
            <a:tailEnd/>
          </a:ln>
        </p:spPr>
        <p:txBody>
          <a:bodyPr/>
          <a:lstStyle/>
          <a:p>
            <a:pPr algn="ctr">
              <a:spcBef>
                <a:spcPct val="20000"/>
              </a:spcBef>
              <a:spcAft>
                <a:spcPts val="500"/>
              </a:spcAft>
              <a:buClr>
                <a:srgbClr val="F17E20"/>
              </a:buClr>
              <a:buSzPct val="113000"/>
            </a:pPr>
            <a:r>
              <a:rPr lang="en-US" altLang="en-US" sz="1100" b="1">
                <a:solidFill>
                  <a:srgbClr val="0088A5"/>
                </a:solidFill>
                <a:latin typeface="Lucida Sans" pitchFamily="34" charset="0"/>
              </a:rPr>
              <a:t>3. Development </a:t>
            </a:r>
            <a:br>
              <a:rPr lang="en-US" altLang="en-US" sz="1100" b="1">
                <a:solidFill>
                  <a:srgbClr val="0088A5"/>
                </a:solidFill>
                <a:latin typeface="Lucida Sans" pitchFamily="34" charset="0"/>
              </a:rPr>
            </a:br>
            <a:r>
              <a:rPr lang="en-US" altLang="en-US" sz="1100" b="1">
                <a:solidFill>
                  <a:srgbClr val="0088A5"/>
                </a:solidFill>
                <a:latin typeface="Lucida Sans" pitchFamily="34" charset="0"/>
              </a:rPr>
              <a:t>of Smart </a:t>
            </a:r>
            <a:br>
              <a:rPr lang="en-US" altLang="en-US" sz="1100" b="1">
                <a:solidFill>
                  <a:srgbClr val="0088A5"/>
                </a:solidFill>
                <a:latin typeface="Lucida Sans" pitchFamily="34" charset="0"/>
              </a:rPr>
            </a:br>
            <a:r>
              <a:rPr lang="en-US" altLang="en-US" sz="1100" b="1">
                <a:solidFill>
                  <a:srgbClr val="0088A5"/>
                </a:solidFill>
                <a:latin typeface="Lucida Sans" pitchFamily="34" charset="0"/>
              </a:rPr>
              <a:t>Business </a:t>
            </a:r>
            <a:br>
              <a:rPr lang="en-US" altLang="en-US" sz="1100" b="1">
                <a:solidFill>
                  <a:srgbClr val="0088A5"/>
                </a:solidFill>
                <a:latin typeface="Lucida Sans" pitchFamily="34" charset="0"/>
              </a:rPr>
            </a:br>
            <a:r>
              <a:rPr lang="en-US" altLang="en-US" sz="1100" b="1">
                <a:solidFill>
                  <a:srgbClr val="0088A5"/>
                </a:solidFill>
                <a:latin typeface="Lucida Sans" pitchFamily="34" charset="0"/>
              </a:rPr>
              <a:t>solutions</a:t>
            </a:r>
          </a:p>
        </p:txBody>
      </p:sp>
      <p:sp>
        <p:nvSpPr>
          <p:cNvPr id="23" name="Text Placeholder 3"/>
          <p:cNvSpPr txBox="1">
            <a:spLocks/>
          </p:cNvSpPr>
          <p:nvPr/>
        </p:nvSpPr>
        <p:spPr>
          <a:xfrm>
            <a:off x="3843338" y="3903663"/>
            <a:ext cx="2024062" cy="935037"/>
          </a:xfrm>
          <a:prstGeom prst="rect">
            <a:avLst/>
          </a:prstGeom>
        </p:spPr>
        <p:txBody>
          <a:bodyPr/>
          <a:lstStyle/>
          <a:p>
            <a:pPr algn="ctr">
              <a:spcBef>
                <a:spcPct val="20000"/>
              </a:spcBef>
              <a:spcAft>
                <a:spcPts val="500"/>
              </a:spcAft>
              <a:buClr>
                <a:srgbClr val="F17E20"/>
              </a:buClr>
              <a:buSzPct val="113000"/>
              <a:defRPr/>
            </a:pPr>
            <a:r>
              <a:rPr lang="en-US" sz="1100" b="1" kern="0" dirty="0">
                <a:solidFill>
                  <a:srgbClr val="B72755"/>
                </a:solidFill>
                <a:latin typeface="Lucida Sans"/>
                <a:ea typeface="ＭＳ Ｐゴシック" charset="0"/>
                <a:cs typeface="ＭＳ Ｐゴシック" charset="0"/>
              </a:rPr>
              <a:t>4. Replication in “Follower cities”</a:t>
            </a:r>
          </a:p>
          <a:p>
            <a:pPr algn="ctr">
              <a:spcBef>
                <a:spcPct val="20000"/>
              </a:spcBef>
              <a:spcAft>
                <a:spcPts val="500"/>
              </a:spcAft>
              <a:buClr>
                <a:srgbClr val="F17E20"/>
              </a:buClr>
              <a:buSzPct val="113000"/>
              <a:defRPr/>
            </a:pPr>
            <a:r>
              <a:rPr lang="en-US" sz="1100" b="1" kern="0" dirty="0">
                <a:solidFill>
                  <a:srgbClr val="B72755"/>
                </a:solidFill>
                <a:latin typeface="Lucida Sans"/>
                <a:ea typeface="ＭＳ Ｐゴシック" charset="0"/>
                <a:cs typeface="ＭＳ Ｐゴシック" charset="0"/>
              </a:rPr>
              <a:t>Valetta, </a:t>
            </a:r>
            <a:r>
              <a:rPr lang="en-US" sz="1100" b="1" kern="0" dirty="0" err="1">
                <a:solidFill>
                  <a:srgbClr val="B72755"/>
                </a:solidFill>
                <a:latin typeface="Lucida Sans"/>
                <a:ea typeface="ＭＳ Ｐゴシック" charset="0"/>
                <a:cs typeface="ＭＳ Ｐゴシック" charset="0"/>
              </a:rPr>
              <a:t>Suceava</a:t>
            </a:r>
            <a:r>
              <a:rPr lang="en-US" sz="1100" b="1" kern="0" dirty="0">
                <a:solidFill>
                  <a:srgbClr val="B72755"/>
                </a:solidFill>
                <a:latin typeface="Lucida Sans"/>
                <a:ea typeface="ＭＳ Ｐゴシック" charset="0"/>
                <a:cs typeface="ＭＳ Ｐゴシック" charset="0"/>
              </a:rPr>
              <a:t>, Porto, Cork and Graz</a:t>
            </a:r>
          </a:p>
        </p:txBody>
      </p:sp>
      <p:sp>
        <p:nvSpPr>
          <p:cNvPr id="31752" name="Text Placeholder 3"/>
          <p:cNvSpPr txBox="1">
            <a:spLocks/>
          </p:cNvSpPr>
          <p:nvPr/>
        </p:nvSpPr>
        <p:spPr bwMode="auto">
          <a:xfrm>
            <a:off x="3963988" y="1971675"/>
            <a:ext cx="1201737" cy="935038"/>
          </a:xfrm>
          <a:prstGeom prst="rect">
            <a:avLst/>
          </a:prstGeom>
          <a:noFill/>
          <a:ln w="9525">
            <a:noFill/>
            <a:miter lim="800000"/>
            <a:headEnd/>
            <a:tailEnd/>
          </a:ln>
        </p:spPr>
        <p:txBody>
          <a:bodyPr/>
          <a:lstStyle/>
          <a:p>
            <a:pPr algn="ctr">
              <a:spcBef>
                <a:spcPct val="20000"/>
              </a:spcBef>
              <a:spcAft>
                <a:spcPts val="500"/>
              </a:spcAft>
              <a:buClr>
                <a:srgbClr val="F17E20"/>
              </a:buClr>
              <a:buSzPct val="113000"/>
            </a:pPr>
            <a:r>
              <a:rPr lang="en-US" altLang="en-US" sz="1100" b="1">
                <a:solidFill>
                  <a:srgbClr val="0088A5"/>
                </a:solidFill>
                <a:latin typeface="Lucida Sans" pitchFamily="34" charset="0"/>
              </a:rPr>
              <a:t>5. Roll-out in take-up </a:t>
            </a:r>
            <a:br>
              <a:rPr lang="en-US" altLang="en-US" sz="1100" b="1">
                <a:solidFill>
                  <a:srgbClr val="0088A5"/>
                </a:solidFill>
                <a:latin typeface="Lucida Sans" pitchFamily="34" charset="0"/>
              </a:rPr>
            </a:br>
            <a:r>
              <a:rPr lang="en-US" altLang="en-US" sz="1100" b="1">
                <a:solidFill>
                  <a:srgbClr val="0088A5"/>
                </a:solidFill>
                <a:latin typeface="Lucida Sans" pitchFamily="34" charset="0"/>
              </a:rPr>
              <a:t>cities</a:t>
            </a:r>
          </a:p>
        </p:txBody>
      </p:sp>
      <p:pic>
        <p:nvPicPr>
          <p:cNvPr id="31753" name="Picture 21"/>
          <p:cNvPicPr>
            <a:picLocks noChangeAspect="1" noChangeArrowheads="1"/>
          </p:cNvPicPr>
          <p:nvPr/>
        </p:nvPicPr>
        <p:blipFill>
          <a:blip r:embed="rId3"/>
          <a:srcRect/>
          <a:stretch>
            <a:fillRect/>
          </a:stretch>
        </p:blipFill>
        <p:spPr bwMode="auto">
          <a:xfrm>
            <a:off x="5867400" y="2282825"/>
            <a:ext cx="3094038" cy="3824288"/>
          </a:xfrm>
          <a:prstGeom prst="rect">
            <a:avLst/>
          </a:prstGeom>
          <a:noFill/>
          <a:ln w="9525">
            <a:noFill/>
            <a:miter lim="800000"/>
            <a:headEnd/>
            <a:tailEnd/>
          </a:ln>
          <a:effectLst/>
        </p:spPr>
      </p:pic>
      <p:grpSp>
        <p:nvGrpSpPr>
          <p:cNvPr id="31754" name="Group 18"/>
          <p:cNvGrpSpPr>
            <a:grpSpLocks/>
          </p:cNvGrpSpPr>
          <p:nvPr/>
        </p:nvGrpSpPr>
        <p:grpSpPr bwMode="auto">
          <a:xfrm rot="240239">
            <a:off x="349250" y="2419350"/>
            <a:ext cx="6357938" cy="2328863"/>
            <a:chOff x="1168514" y="3975239"/>
            <a:chExt cx="5359343" cy="1706719"/>
          </a:xfrm>
        </p:grpSpPr>
        <p:sp>
          <p:nvSpPr>
            <p:cNvPr id="12" name="Up Arrow 11"/>
            <p:cNvSpPr/>
            <p:nvPr/>
          </p:nvSpPr>
          <p:spPr>
            <a:xfrm rot="3928688">
              <a:off x="3063829" y="2079548"/>
              <a:ext cx="1568273" cy="5359343"/>
            </a:xfrm>
            <a:prstGeom prst="upArrow">
              <a:avLst>
                <a:gd name="adj1" fmla="val 42496"/>
                <a:gd name="adj2" fmla="val 52556"/>
              </a:avLst>
            </a:prstGeom>
            <a:solidFill>
              <a:srgbClr val="A6C7D8"/>
            </a:solidFill>
            <a:ln>
              <a:solidFill>
                <a:srgbClr val="00549D"/>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4" name="Oval 13"/>
            <p:cNvSpPr/>
            <p:nvPr/>
          </p:nvSpPr>
          <p:spPr>
            <a:xfrm>
              <a:off x="1672703" y="5571847"/>
              <a:ext cx="108391" cy="101217"/>
            </a:xfrm>
            <a:prstGeom prst="ellipse">
              <a:avLst/>
            </a:prstGeom>
            <a:solidFill>
              <a:srgbClr val="007195"/>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5" name="Oval 14"/>
            <p:cNvSpPr/>
            <p:nvPr/>
          </p:nvSpPr>
          <p:spPr>
            <a:xfrm>
              <a:off x="2313826" y="5316067"/>
              <a:ext cx="143183" cy="143099"/>
            </a:xfrm>
            <a:prstGeom prst="ellipse">
              <a:avLst/>
            </a:prstGeom>
            <a:solidFill>
              <a:srgbClr val="007195"/>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6" name="Oval 15"/>
            <p:cNvSpPr/>
            <p:nvPr/>
          </p:nvSpPr>
          <p:spPr>
            <a:xfrm>
              <a:off x="3226899" y="4890913"/>
              <a:ext cx="179314" cy="181492"/>
            </a:xfrm>
            <a:prstGeom prst="ellipse">
              <a:avLst/>
            </a:prstGeom>
            <a:solidFill>
              <a:srgbClr val="007195"/>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7" name="Oval 16"/>
            <p:cNvSpPr/>
            <p:nvPr/>
          </p:nvSpPr>
          <p:spPr>
            <a:xfrm>
              <a:off x="5036731" y="4108024"/>
              <a:ext cx="252913" cy="251296"/>
            </a:xfrm>
            <a:prstGeom prst="ellipse">
              <a:avLst/>
            </a:prstGeom>
            <a:solidFill>
              <a:srgbClr val="007195"/>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sp>
          <p:nvSpPr>
            <p:cNvPr id="18" name="Oval 17"/>
            <p:cNvSpPr/>
            <p:nvPr/>
          </p:nvSpPr>
          <p:spPr>
            <a:xfrm>
              <a:off x="4190344" y="4476684"/>
              <a:ext cx="215445" cy="216394"/>
            </a:xfrm>
            <a:prstGeom prst="ellipse">
              <a:avLst/>
            </a:prstGeom>
            <a:solidFill>
              <a:srgbClr val="007195"/>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gr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ernativ process 2"/>
          <p:cNvSpPr/>
          <p:nvPr/>
        </p:nvSpPr>
        <p:spPr>
          <a:xfrm>
            <a:off x="1724025" y="5065713"/>
            <a:ext cx="914400" cy="217487"/>
          </a:xfrm>
          <a:prstGeom prst="flowChartAlternateProcess">
            <a:avLst/>
          </a:prstGeom>
          <a:solidFill>
            <a:srgbClr val="0070C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Alternativ process 7"/>
          <p:cNvSpPr/>
          <p:nvPr/>
        </p:nvSpPr>
        <p:spPr>
          <a:xfrm>
            <a:off x="1930400" y="4594225"/>
            <a:ext cx="1414463" cy="325438"/>
          </a:xfrm>
          <a:prstGeom prst="flowChartAlternateProcess">
            <a:avLst/>
          </a:prstGeom>
          <a:solidFill>
            <a:schemeClr val="accent4">
              <a:lumMod val="60000"/>
              <a:lumOff val="4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solidFill>
                <a:srgbClr val="000000"/>
              </a:solidFill>
            </a:endParaRPr>
          </a:p>
        </p:txBody>
      </p:sp>
      <p:sp>
        <p:nvSpPr>
          <p:cNvPr id="33796" name="Platshållare för text 1"/>
          <p:cNvSpPr>
            <a:spLocks noGrp="1"/>
          </p:cNvSpPr>
          <p:nvPr>
            <p:ph type="body" sz="quarter" idx="13"/>
          </p:nvPr>
        </p:nvSpPr>
        <p:spPr bwMode="auto">
          <a:xfrm>
            <a:off x="458788" y="1439863"/>
            <a:ext cx="5486400" cy="3960812"/>
          </a:xfrm>
          <a:noFill/>
          <a:ln>
            <a:miter lim="800000"/>
            <a:headEnd/>
            <a:tailEnd/>
          </a:ln>
        </p:spPr>
        <p:txBody>
          <a:bodyPr vert="horz" wrap="square" lIns="91440" rIns="91440" bIns="45720" numCol="1" anchor="t" anchorCtr="0" compatLnSpc="1">
            <a:prstTxWarp prst="textNoShape">
              <a:avLst/>
            </a:prstTxWarp>
          </a:bodyPr>
          <a:lstStyle/>
          <a:p>
            <a:pPr marL="215900" indent="-215900">
              <a:spcAft>
                <a:spcPts val="475"/>
              </a:spcAft>
            </a:pPr>
            <a:endParaRPr lang="sv-SE" altLang="en-US" smtClean="0">
              <a:ea typeface="ＭＳ Ｐゴシック" pitchFamily="34" charset="-128"/>
              <a:cs typeface="ＭＳ Ｐゴシック" pitchFamily="34" charset="-128"/>
            </a:endParaRPr>
          </a:p>
        </p:txBody>
      </p:sp>
      <p:pic>
        <p:nvPicPr>
          <p:cNvPr id="33797" name="Picture 2"/>
          <p:cNvPicPr>
            <a:picLocks noChangeAspect="1" noChangeArrowheads="1"/>
          </p:cNvPicPr>
          <p:nvPr/>
        </p:nvPicPr>
        <p:blipFill>
          <a:blip r:embed="rId3"/>
          <a:srcRect/>
          <a:stretch>
            <a:fillRect/>
          </a:stretch>
        </p:blipFill>
        <p:spPr bwMode="auto">
          <a:xfrm>
            <a:off x="431800" y="981075"/>
            <a:ext cx="6877050" cy="5184775"/>
          </a:xfrm>
          <a:prstGeom prst="rect">
            <a:avLst/>
          </a:prstGeom>
          <a:noFill/>
          <a:ln w="9525">
            <a:noFill/>
            <a:miter lim="800000"/>
            <a:headEnd/>
            <a:tailEnd/>
          </a:ln>
        </p:spPr>
      </p:pic>
      <p:sp>
        <p:nvSpPr>
          <p:cNvPr id="7" name="Rubrik 3"/>
          <p:cNvSpPr txBox="1">
            <a:spLocks/>
          </p:cNvSpPr>
          <p:nvPr/>
        </p:nvSpPr>
        <p:spPr>
          <a:xfrm>
            <a:off x="250825" y="268288"/>
            <a:ext cx="5473700" cy="1031875"/>
          </a:xfrm>
          <a:prstGeom prst="rect">
            <a:avLst/>
          </a:prstGeom>
        </p:spPr>
        <p:txBody>
          <a:bodyPr>
            <a:normAutofit/>
          </a:bodyPr>
          <a:lstStyle>
            <a:lvl1pPr algn="l" rtl="0" eaLnBrk="0" fontAlgn="base" hangingPunct="0">
              <a:spcBef>
                <a:spcPct val="0"/>
              </a:spcBef>
              <a:spcAft>
                <a:spcPct val="0"/>
              </a:spcAft>
              <a:defRPr sz="3200" b="1" cap="all">
                <a:solidFill>
                  <a:srgbClr val="004681"/>
                </a:solidFill>
                <a:latin typeface="+mj-lt"/>
                <a:ea typeface="ＭＳ Ｐゴシック" charset="0"/>
                <a:cs typeface="ＭＳ Ｐゴシック" charset="0"/>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en-GB" sz="2200" kern="0" cap="none" dirty="0" smtClean="0">
                <a:solidFill>
                  <a:srgbClr val="B61848"/>
                </a:solidFill>
                <a:ea typeface="ＭＳ Ｐゴシック" pitchFamily="34" charset="-128"/>
                <a:cs typeface="Arial" pitchFamily="34" charset="0"/>
              </a:rPr>
              <a:t>Market Uptake Curve</a:t>
            </a:r>
            <a:endParaRPr lang="en-GB" sz="2200" kern="0" cap="none" dirty="0">
              <a:solidFill>
                <a:srgbClr val="B61848"/>
              </a:solidFill>
              <a:ea typeface="ＭＳ Ｐゴシック" pitchFamily="34" charset="-128"/>
              <a:cs typeface="Arial" pitchFamily="34" charset="0"/>
            </a:endParaRPr>
          </a:p>
        </p:txBody>
      </p:sp>
      <p:sp>
        <p:nvSpPr>
          <p:cNvPr id="2" name="Rubrik 1"/>
          <p:cNvSpPr>
            <a:spLocks noGrp="1"/>
          </p:cNvSpPr>
          <p:nvPr>
            <p:ph type="title"/>
          </p:nvPr>
        </p:nvSpPr>
        <p:spPr>
          <a:xfrm>
            <a:off x="457200" y="457200"/>
            <a:ext cx="8231188" cy="842963"/>
          </a:xfrm>
        </p:spPr>
        <p:txBody>
          <a:bodyPr/>
          <a:lstStyle/>
          <a:p>
            <a:pPr>
              <a:defRPr/>
            </a:pPr>
            <a:endParaRPr lang="en-GB"/>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ruta 2"/>
          <p:cNvSpPr txBox="1">
            <a:spLocks noChangeArrowheads="1"/>
          </p:cNvSpPr>
          <p:nvPr/>
        </p:nvSpPr>
        <p:spPr bwMode="auto">
          <a:xfrm>
            <a:off x="3348038" y="2276475"/>
            <a:ext cx="1655762" cy="466725"/>
          </a:xfrm>
          <a:prstGeom prst="rect">
            <a:avLst/>
          </a:prstGeom>
          <a:solidFill>
            <a:schemeClr val="bg1"/>
          </a:solidFill>
          <a:ln w="9525">
            <a:noFill/>
            <a:miter lim="800000"/>
            <a:headEnd/>
            <a:tailEnd/>
          </a:ln>
        </p:spPr>
        <p:txBody>
          <a:bodyPr>
            <a:spAutoFit/>
          </a:bodyPr>
          <a:lstStyle/>
          <a:p>
            <a:pPr>
              <a:buClr>
                <a:srgbClr val="007195"/>
              </a:buClr>
              <a:buSzPct val="150000"/>
              <a:buFont typeface="Arial" pitchFamily="34" charset="0"/>
              <a:buChar char="•"/>
            </a:pPr>
            <a:endParaRPr lang="en-US" altLang="en-US" sz="1600">
              <a:solidFill>
                <a:srgbClr val="505150"/>
              </a:solidFill>
              <a:latin typeface="Lucida Sans" pitchFamily="34" charset="0"/>
            </a:endParaRPr>
          </a:p>
        </p:txBody>
      </p:sp>
      <p:pic>
        <p:nvPicPr>
          <p:cNvPr id="35843" name="Bildobjekt 1"/>
          <p:cNvPicPr>
            <a:picLocks noChangeAspect="1"/>
          </p:cNvPicPr>
          <p:nvPr/>
        </p:nvPicPr>
        <p:blipFill>
          <a:blip r:embed="rId2"/>
          <a:srcRect/>
          <a:stretch>
            <a:fillRect/>
          </a:stretch>
        </p:blipFill>
        <p:spPr bwMode="auto">
          <a:xfrm>
            <a:off x="-403225" y="0"/>
            <a:ext cx="9432925" cy="62499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234950" y="363538"/>
            <a:ext cx="6203950"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How you and your city can get involved!</a:t>
            </a:r>
          </a:p>
        </p:txBody>
      </p:sp>
      <p:sp>
        <p:nvSpPr>
          <p:cNvPr id="36867" name="Content Placeholder 2"/>
          <p:cNvSpPr>
            <a:spLocks noGrp="1"/>
          </p:cNvSpPr>
          <p:nvPr>
            <p:ph sz="quarter" idx="13"/>
          </p:nvPr>
        </p:nvSpPr>
        <p:spPr bwMode="auto">
          <a:xfrm>
            <a:off x="0" y="1052513"/>
            <a:ext cx="6084888" cy="863600"/>
          </a:xfrm>
          <a:noFill/>
          <a:ln>
            <a:miter lim="800000"/>
            <a:headEnd/>
            <a:tailEnd/>
          </a:ln>
        </p:spPr>
        <p:txBody>
          <a:bodyPr wrap="square" lIns="91440" tIns="45720" rIns="91440" bIns="45720" numCol="1" anchor="t" anchorCtr="0" compatLnSpc="1">
            <a:prstTxWarp prst="textNoShape">
              <a:avLst/>
            </a:prstTxWarp>
          </a:bodyPr>
          <a:lstStyle/>
          <a:p>
            <a:pPr>
              <a:buSzTx/>
              <a:buFont typeface="Lucida Grande" charset="0"/>
              <a:buNone/>
            </a:pPr>
            <a:r>
              <a:rPr lang="en-US" altLang="en-US"/>
              <a:t>   </a:t>
            </a:r>
            <a:r>
              <a:rPr lang="en-US" altLang="en-US">
                <a:solidFill>
                  <a:srgbClr val="0088A5"/>
                </a:solidFill>
              </a:rPr>
              <a:t>The GrowSmarter project is organizing a number of activities…</a:t>
            </a:r>
          </a:p>
          <a:p>
            <a:pPr>
              <a:buSzTx/>
              <a:buFont typeface="Lucida Grande" charset="0"/>
              <a:buNone/>
            </a:pPr>
            <a:endParaRPr lang="en-US" altLang="en-US"/>
          </a:p>
          <a:p>
            <a:pPr>
              <a:buSzTx/>
              <a:buFont typeface="Lucida Grande" charset="0"/>
              <a:buNone/>
            </a:pPr>
            <a:endParaRPr lang="en-US" altLang="en-US"/>
          </a:p>
        </p:txBody>
      </p:sp>
      <p:pic>
        <p:nvPicPr>
          <p:cNvPr id="36868" name="Grow-Smarter_eyecatcher_v2.jpg" descr="/Festplatte/Grafische Arbeiten/arbeit/2015/ICLEI/Grow Smarter – Daten für Tom/• für PPT/Grow-Smarter_eyecatcher_v2.jpg"/>
          <p:cNvPicPr>
            <a:picLocks noGrp="1" noChangeAspect="1"/>
          </p:cNvPicPr>
          <p:nvPr>
            <p:ph type="pic" sz="quarter" idx="4294967295"/>
          </p:nvPr>
        </p:nvPicPr>
        <p:blipFill>
          <a:blip r:embed="rId3" r:link="rId4"/>
          <a:srcRect/>
          <a:stretch>
            <a:fillRect/>
          </a:stretch>
        </p:blipFill>
        <p:spPr bwMode="auto">
          <a:xfrm>
            <a:off x="6732588" y="-3175"/>
            <a:ext cx="2303462" cy="2847975"/>
          </a:xfrm>
          <a:prstGeom prst="rect">
            <a:avLst/>
          </a:prstGeom>
          <a:noFill/>
          <a:ln>
            <a:miter lim="800000"/>
            <a:headEnd/>
            <a:tailEnd/>
          </a:ln>
        </p:spPr>
      </p:pic>
      <p:sp>
        <p:nvSpPr>
          <p:cNvPr id="7" name="Text Placeholder 3"/>
          <p:cNvSpPr txBox="1">
            <a:spLocks noGrp="1"/>
          </p:cNvSpPr>
          <p:nvPr>
            <p:ph type="body" sz="quarter" idx="15"/>
          </p:nvPr>
        </p:nvSpPr>
        <p:spPr>
          <a:xfrm>
            <a:off x="395288" y="2055813"/>
            <a:ext cx="6624637" cy="1296987"/>
          </a:xfrm>
        </p:spPr>
        <p:txBody>
          <a:bodyPr/>
          <a:lstStyle>
            <a:lvl1pPr marL="0" indent="0" algn="l" rtl="0" eaLnBrk="0" fontAlgn="base" hangingPunct="0">
              <a:spcBef>
                <a:spcPct val="20000"/>
              </a:spcBef>
              <a:spcAft>
                <a:spcPts val="500"/>
              </a:spcAft>
              <a:buClr>
                <a:srgbClr val="4487A6"/>
              </a:buClr>
              <a:buSzPct val="113000"/>
              <a:buFont typeface="Arial" pitchFamily="34" charset="0"/>
              <a:buNone/>
              <a:defRPr sz="1600" b="0" i="0">
                <a:solidFill>
                  <a:srgbClr val="505150"/>
                </a:solidFill>
                <a:latin typeface="Lucida Sans"/>
                <a:ea typeface="ＭＳ Ｐゴシック" charset="0"/>
                <a:cs typeface="ＭＳ Ｐゴシック" charset="0"/>
              </a:defRPr>
            </a:lvl1pPr>
            <a:lvl2pPr marL="108000" indent="205200" algn="l" rtl="0" eaLnBrk="0" fontAlgn="base" hangingPunct="0">
              <a:spcBef>
                <a:spcPts val="300"/>
              </a:spcBef>
              <a:spcAft>
                <a:spcPts val="600"/>
              </a:spcAft>
              <a:buClr>
                <a:srgbClr val="007195"/>
              </a:buClr>
              <a:buSzPct val="150000"/>
              <a:buFont typeface="Arial"/>
              <a:buChar char="•"/>
              <a:defRPr sz="1600" b="0" i="0" kern="0" cap="none" spc="10" baseline="0">
                <a:solidFill>
                  <a:srgbClr val="505150"/>
                </a:solidFill>
                <a:latin typeface="Lucida Sans"/>
                <a:ea typeface="ＭＳ Ｐゴシック" charset="0"/>
                <a:cs typeface="Arial"/>
              </a:defRPr>
            </a:lvl2pPr>
            <a:lvl3pPr marL="432000" marR="0" indent="194400" algn="l" defTabSz="914400" rtl="0" eaLnBrk="0" fontAlgn="base" latinLnBrk="0" hangingPunct="0">
              <a:lnSpc>
                <a:spcPct val="100000"/>
              </a:lnSpc>
              <a:spcBef>
                <a:spcPct val="20000"/>
              </a:spcBef>
              <a:spcAft>
                <a:spcPts val="600"/>
              </a:spcAft>
              <a:buClr>
                <a:srgbClr val="7AB0C7"/>
              </a:buClr>
              <a:buSzPct val="150000"/>
              <a:buFont typeface="Arial"/>
              <a:buChar char="•"/>
              <a:tabLst/>
              <a:defRPr sz="1400" baseline="0">
                <a:solidFill>
                  <a:srgbClr val="505150"/>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marL="269875" lvl="1" indent="-269875">
              <a:spcBef>
                <a:spcPts val="0"/>
              </a:spcBef>
              <a:spcAft>
                <a:spcPts val="1200"/>
              </a:spcAft>
              <a:defRPr/>
            </a:pPr>
            <a:r>
              <a:rPr lang="en-US" b="1" i="1" dirty="0" smtClean="0">
                <a:solidFill>
                  <a:srgbClr val="0088A5"/>
                </a:solidFill>
              </a:rPr>
              <a:t>Join our City Interest Group and become a Take Up City</a:t>
            </a:r>
          </a:p>
          <a:p>
            <a:pPr marL="269875" lvl="1" indent="-269875">
              <a:spcBef>
                <a:spcPts val="0"/>
              </a:spcBef>
              <a:spcAft>
                <a:spcPts val="1200"/>
              </a:spcAft>
              <a:defRPr/>
            </a:pPr>
            <a:r>
              <a:rPr lang="en-US" b="1" i="1" dirty="0" smtClean="0">
                <a:solidFill>
                  <a:srgbClr val="0088A5"/>
                </a:solidFill>
              </a:rPr>
              <a:t>Take part in our European Workshops and Webinars</a:t>
            </a:r>
          </a:p>
          <a:p>
            <a:pPr marL="0" lvl="1" indent="0">
              <a:spcBef>
                <a:spcPts val="0"/>
              </a:spcBef>
              <a:spcAft>
                <a:spcPts val="1200"/>
              </a:spcAft>
              <a:buFont typeface="Arial"/>
              <a:buNone/>
              <a:defRPr/>
            </a:pPr>
            <a:r>
              <a:rPr lang="en-US" b="1" i="1" dirty="0">
                <a:solidFill>
                  <a:srgbClr val="0088A5"/>
                </a:solidFill>
              </a:rPr>
              <a:t> 	</a:t>
            </a:r>
            <a:r>
              <a:rPr lang="en-US" b="1" i="1" dirty="0" smtClean="0">
                <a:solidFill>
                  <a:srgbClr val="0088A5"/>
                </a:solidFill>
              </a:rPr>
              <a:t>- Barcelona 15 November 2018 and November 2019</a:t>
            </a:r>
          </a:p>
          <a:p>
            <a:pPr marL="0" lvl="1" indent="0">
              <a:spcBef>
                <a:spcPts val="0"/>
              </a:spcBef>
              <a:spcAft>
                <a:spcPts val="1200"/>
              </a:spcAft>
              <a:buFont typeface="Arial"/>
              <a:buNone/>
              <a:defRPr/>
            </a:pPr>
            <a:r>
              <a:rPr lang="en-US" b="1" i="1" dirty="0">
                <a:solidFill>
                  <a:srgbClr val="0088A5"/>
                </a:solidFill>
              </a:rPr>
              <a:t>	</a:t>
            </a:r>
            <a:r>
              <a:rPr lang="en-US" b="1" i="1" dirty="0" smtClean="0">
                <a:solidFill>
                  <a:srgbClr val="0088A5"/>
                </a:solidFill>
              </a:rPr>
              <a:t>- Cologne </a:t>
            </a:r>
            <a:r>
              <a:rPr lang="en-US" b="1" i="1" dirty="0">
                <a:solidFill>
                  <a:srgbClr val="0088A5"/>
                </a:solidFill>
              </a:rPr>
              <a:t>J</a:t>
            </a:r>
            <a:r>
              <a:rPr lang="en-US" b="1" i="1" dirty="0" smtClean="0">
                <a:solidFill>
                  <a:srgbClr val="0088A5"/>
                </a:solidFill>
              </a:rPr>
              <a:t>une 2019</a:t>
            </a:r>
          </a:p>
          <a:p>
            <a:pPr marL="0" lvl="1" indent="0">
              <a:spcBef>
                <a:spcPts val="0"/>
              </a:spcBef>
              <a:spcAft>
                <a:spcPts val="1200"/>
              </a:spcAft>
              <a:buFont typeface="Arial"/>
              <a:buNone/>
              <a:defRPr/>
            </a:pPr>
            <a:r>
              <a:rPr lang="en-US" b="1" i="1" dirty="0">
                <a:solidFill>
                  <a:srgbClr val="0088A5"/>
                </a:solidFill>
              </a:rPr>
              <a:t>	</a:t>
            </a:r>
            <a:r>
              <a:rPr lang="en-US" b="1" i="1" dirty="0" smtClean="0">
                <a:solidFill>
                  <a:srgbClr val="0088A5"/>
                </a:solidFill>
              </a:rPr>
              <a:t>- Stockholm May/June and November </a:t>
            </a:r>
            <a:r>
              <a:rPr lang="en-US" b="1" i="1" dirty="0">
                <a:solidFill>
                  <a:srgbClr val="0088A5"/>
                </a:solidFill>
              </a:rPr>
              <a:t>2019 </a:t>
            </a:r>
            <a:endParaRPr lang="en-US" b="1" i="1" dirty="0" smtClean="0">
              <a:solidFill>
                <a:srgbClr val="0088A5"/>
              </a:solidFill>
            </a:endParaRPr>
          </a:p>
          <a:p>
            <a:pPr marL="269875" lvl="1" indent="-269875">
              <a:spcBef>
                <a:spcPts val="0"/>
              </a:spcBef>
              <a:spcAft>
                <a:spcPts val="1200"/>
              </a:spcAft>
              <a:defRPr/>
            </a:pPr>
            <a:r>
              <a:rPr lang="en-US" b="1" i="1" dirty="0" smtClean="0">
                <a:solidFill>
                  <a:srgbClr val="0088A5"/>
                </a:solidFill>
              </a:rPr>
              <a:t>Meet our industrial partners</a:t>
            </a:r>
          </a:p>
          <a:p>
            <a:pPr marL="269875" lvl="1" indent="-269875">
              <a:spcBef>
                <a:spcPts val="0"/>
              </a:spcBef>
              <a:spcAft>
                <a:spcPts val="1200"/>
              </a:spcAft>
              <a:tabLst>
                <a:tab pos="534988" algn="l"/>
              </a:tabLst>
              <a:defRPr/>
            </a:pPr>
            <a:r>
              <a:rPr lang="en-US" b="1" i="1" dirty="0">
                <a:solidFill>
                  <a:srgbClr val="0088A5"/>
                </a:solidFill>
              </a:rPr>
              <a:t>Sign up </a:t>
            </a:r>
            <a:r>
              <a:rPr lang="en-US" b="1" i="1" dirty="0" smtClean="0">
                <a:solidFill>
                  <a:srgbClr val="0088A5"/>
                </a:solidFill>
              </a:rPr>
              <a:t>online for </a:t>
            </a:r>
            <a:r>
              <a:rPr lang="en-US" b="1" i="1" dirty="0">
                <a:solidFill>
                  <a:srgbClr val="0088A5"/>
                </a:solidFill>
              </a:rPr>
              <a:t>our latest updates or follow us on Twitter </a:t>
            </a:r>
            <a:r>
              <a:rPr lang="en-US" b="1" i="1" dirty="0" smtClean="0">
                <a:solidFill>
                  <a:srgbClr val="0088A5"/>
                </a:solidFill>
              </a:rPr>
              <a:t>@</a:t>
            </a:r>
            <a:r>
              <a:rPr lang="en-US" b="1" i="1" dirty="0" err="1" smtClean="0">
                <a:solidFill>
                  <a:srgbClr val="0088A5"/>
                </a:solidFill>
              </a:rPr>
              <a:t>EUGrowSmarter</a:t>
            </a:r>
            <a:endParaRPr lang="en-US" b="1" i="1" dirty="0" smtClean="0">
              <a:solidFill>
                <a:srgbClr val="0088A5"/>
              </a:solidFill>
            </a:endParaRPr>
          </a:p>
          <a:p>
            <a:pPr marL="269875" lvl="1" indent="-269875">
              <a:spcBef>
                <a:spcPts val="0"/>
              </a:spcBef>
              <a:spcAft>
                <a:spcPts val="1200"/>
              </a:spcAft>
              <a:defRPr/>
            </a:pPr>
            <a:r>
              <a:rPr lang="en-US" b="1" i="1" dirty="0" smtClean="0">
                <a:solidFill>
                  <a:srgbClr val="0088A5"/>
                </a:solidFill>
              </a:rPr>
              <a:t>Find out more about the 12 smart solutions by visiting our website</a:t>
            </a:r>
          </a:p>
          <a:p>
            <a:pPr marL="0" lvl="1" indent="0">
              <a:spcBef>
                <a:spcPts val="0"/>
              </a:spcBef>
              <a:spcAft>
                <a:spcPts val="1200"/>
              </a:spcAft>
              <a:buFont typeface="Arial"/>
              <a:buNone/>
              <a:defRPr/>
            </a:pPr>
            <a:r>
              <a:rPr lang="en-GB" b="1" dirty="0"/>
              <a:t/>
            </a:r>
            <a:br>
              <a:rPr lang="en-GB" b="1" dirty="0"/>
            </a:br>
            <a:endParaRPr lang="de-DE" b="1" i="1" spc="0" dirty="0" smtClean="0">
              <a:solidFill>
                <a:srgbClr val="B61848"/>
              </a:solidFill>
              <a:latin typeface="Arial"/>
            </a:endParaRPr>
          </a:p>
          <a:p>
            <a:pPr>
              <a:defRPr/>
            </a:pPr>
            <a:endParaRPr lang="en-US"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latshållare för bild 1"/>
          <p:cNvPicPr>
            <a:picLocks noGrp="1" noChangeAspect="1"/>
          </p:cNvPicPr>
          <p:nvPr>
            <p:ph type="pic" sz="quarter" idx="18"/>
          </p:nvPr>
        </p:nvPicPr>
        <p:blipFill>
          <a:blip r:embed="rId3"/>
          <a:srcRect t="16197" b="16197"/>
          <a:stretch>
            <a:fillRect/>
          </a:stretch>
        </p:blipFill>
        <p:spPr>
          <a:xfrm rot="21018768">
            <a:off x="862013" y="2106613"/>
            <a:ext cx="1525587" cy="1395412"/>
          </a:xfrm>
          <a:noFill/>
        </p:spPr>
      </p:pic>
      <p:pic>
        <p:nvPicPr>
          <p:cNvPr id="38915" name="Picture 2" descr="G:\Bilder och presentationer\Bilder\Hållbara Järva\DSC_8449edit-full.jpg"/>
          <p:cNvPicPr>
            <a:picLocks noChangeAspect="1" noChangeArrowheads="1"/>
          </p:cNvPicPr>
          <p:nvPr/>
        </p:nvPicPr>
        <p:blipFill>
          <a:blip r:embed="rId4"/>
          <a:srcRect t="-2" r="42140"/>
          <a:stretch>
            <a:fillRect/>
          </a:stretch>
        </p:blipFill>
        <p:spPr bwMode="auto">
          <a:xfrm>
            <a:off x="446088" y="1652588"/>
            <a:ext cx="2268537" cy="2663825"/>
          </a:xfrm>
          <a:prstGeom prst="rect">
            <a:avLst/>
          </a:prstGeom>
          <a:noFill/>
          <a:ln w="9525">
            <a:noFill/>
            <a:miter lim="800000"/>
            <a:headEnd/>
            <a:tailEnd/>
          </a:ln>
        </p:spPr>
      </p:pic>
      <p:pic>
        <p:nvPicPr>
          <p:cNvPr id="38916" name="Picture 5" descr="I:\A-Sustainable Economy and Procurement\Projects\GrowSmarter - 23108\Work packages\WP8 - Dissemination\02 Visual identity\01 Logo\LOGO_final\Grow-Smarter_logo_CMYK_300dpi.tif"/>
          <p:cNvPicPr>
            <a:picLocks noChangeAspect="1" noChangeArrowheads="1"/>
          </p:cNvPicPr>
          <p:nvPr/>
        </p:nvPicPr>
        <p:blipFill>
          <a:blip r:embed="rId5"/>
          <a:srcRect/>
          <a:stretch>
            <a:fillRect/>
          </a:stretch>
        </p:blipFill>
        <p:spPr bwMode="auto">
          <a:xfrm>
            <a:off x="250825" y="149225"/>
            <a:ext cx="3741738" cy="831850"/>
          </a:xfrm>
          <a:prstGeom prst="rect">
            <a:avLst/>
          </a:prstGeom>
          <a:noFill/>
          <a:ln w="9525">
            <a:noFill/>
            <a:miter lim="800000"/>
            <a:headEnd/>
            <a:tailEnd/>
          </a:ln>
        </p:spPr>
      </p:pic>
      <p:grpSp>
        <p:nvGrpSpPr>
          <p:cNvPr id="38917" name="Grupp 11"/>
          <p:cNvGrpSpPr>
            <a:grpSpLocks/>
          </p:cNvGrpSpPr>
          <p:nvPr/>
        </p:nvGrpSpPr>
        <p:grpSpPr bwMode="auto">
          <a:xfrm>
            <a:off x="4672013" y="165100"/>
            <a:ext cx="3895725" cy="1055688"/>
            <a:chOff x="900113" y="3860800"/>
            <a:chExt cx="7064375" cy="2160588"/>
          </a:xfrm>
        </p:grpSpPr>
        <p:pic>
          <p:nvPicPr>
            <p:cNvPr id="38920" name="Picture 11"/>
            <p:cNvPicPr>
              <a:picLocks noChangeAspect="1" noChangeArrowheads="1"/>
            </p:cNvPicPr>
            <p:nvPr/>
          </p:nvPicPr>
          <p:blipFill>
            <a:blip r:embed="rId6"/>
            <a:srcRect/>
            <a:stretch>
              <a:fillRect/>
            </a:stretch>
          </p:blipFill>
          <p:spPr bwMode="auto">
            <a:xfrm>
              <a:off x="5730875" y="3860800"/>
              <a:ext cx="2233613" cy="2160588"/>
            </a:xfrm>
            <a:prstGeom prst="rect">
              <a:avLst/>
            </a:prstGeom>
            <a:noFill/>
            <a:ln w="9525">
              <a:noFill/>
              <a:miter lim="800000"/>
              <a:headEnd/>
              <a:tailEnd/>
            </a:ln>
          </p:spPr>
        </p:pic>
        <p:pic>
          <p:nvPicPr>
            <p:cNvPr id="38921" name="Picture 12"/>
            <p:cNvPicPr>
              <a:picLocks noChangeAspect="1" noChangeArrowheads="1"/>
            </p:cNvPicPr>
            <p:nvPr/>
          </p:nvPicPr>
          <p:blipFill>
            <a:blip r:embed="rId7"/>
            <a:srcRect/>
            <a:stretch>
              <a:fillRect/>
            </a:stretch>
          </p:blipFill>
          <p:spPr bwMode="auto">
            <a:xfrm>
              <a:off x="3282950" y="3860800"/>
              <a:ext cx="2274888" cy="2160588"/>
            </a:xfrm>
            <a:prstGeom prst="rect">
              <a:avLst/>
            </a:prstGeom>
            <a:noFill/>
            <a:ln w="9525">
              <a:noFill/>
              <a:miter lim="800000"/>
              <a:headEnd/>
              <a:tailEnd/>
            </a:ln>
          </p:spPr>
        </p:pic>
        <p:pic>
          <p:nvPicPr>
            <p:cNvPr id="38922" name="Picture 13"/>
            <p:cNvPicPr>
              <a:picLocks noChangeAspect="1" noChangeArrowheads="1"/>
            </p:cNvPicPr>
            <p:nvPr/>
          </p:nvPicPr>
          <p:blipFill>
            <a:blip r:embed="rId8"/>
            <a:srcRect/>
            <a:stretch>
              <a:fillRect/>
            </a:stretch>
          </p:blipFill>
          <p:spPr bwMode="auto">
            <a:xfrm>
              <a:off x="900113" y="3860800"/>
              <a:ext cx="2211387" cy="2160588"/>
            </a:xfrm>
            <a:prstGeom prst="rect">
              <a:avLst/>
            </a:prstGeom>
            <a:noFill/>
            <a:ln w="9525">
              <a:noFill/>
              <a:miter lim="800000"/>
              <a:headEnd/>
              <a:tailEnd/>
            </a:ln>
          </p:spPr>
        </p:pic>
      </p:grpSp>
      <p:sp>
        <p:nvSpPr>
          <p:cNvPr id="10" name="Text Placeholder 4"/>
          <p:cNvSpPr txBox="1">
            <a:spLocks/>
          </p:cNvSpPr>
          <p:nvPr/>
        </p:nvSpPr>
        <p:spPr bwMode="auto">
          <a:xfrm>
            <a:off x="107950" y="1162050"/>
            <a:ext cx="5472113" cy="2603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indent="0" algn="l" rtl="0" eaLnBrk="0" fontAlgn="base" hangingPunct="0">
              <a:spcBef>
                <a:spcPct val="20000"/>
              </a:spcBef>
              <a:spcAft>
                <a:spcPts val="500"/>
              </a:spcAft>
              <a:buFontTx/>
              <a:buNone/>
              <a:defRPr lang="de-DE" sz="1800" b="0" i="0" cap="none" dirty="0" smtClean="0">
                <a:solidFill>
                  <a:schemeClr val="bg1"/>
                </a:solidFill>
                <a:latin typeface="Lucida Sans" pitchFamily="34" charset="0"/>
                <a:ea typeface="ＭＳ Ｐゴシック" pitchFamily="34" charset="-128"/>
                <a:cs typeface="Arial" pitchFamily="34" charset="0"/>
              </a:defRPr>
            </a:lvl1pPr>
            <a:lvl2pPr marL="358775" indent="98425" algn="l" rtl="0" eaLnBrk="0" fontAlgn="base" hangingPunct="0">
              <a:spcBef>
                <a:spcPts val="300"/>
              </a:spcBef>
              <a:spcAft>
                <a:spcPts val="600"/>
              </a:spcAft>
              <a:buSzPct val="50000"/>
              <a:buFont typeface="Wingdings" pitchFamily="2" charset="2"/>
              <a:buChar char="–"/>
              <a:defRPr sz="1200" b="1" cap="all">
                <a:solidFill>
                  <a:srgbClr val="004681"/>
                </a:solidFill>
                <a:latin typeface="Arial"/>
                <a:ea typeface="ＭＳ Ｐゴシック" charset="0"/>
                <a:cs typeface="Arial"/>
              </a:defRPr>
            </a:lvl2pPr>
            <a:lvl3pPr marL="358775" indent="555625" algn="l" rtl="0" eaLnBrk="0" fontAlgn="base" hangingPunct="0">
              <a:spcBef>
                <a:spcPct val="20000"/>
              </a:spcBef>
              <a:spcAft>
                <a:spcPts val="600"/>
              </a:spcAft>
              <a:buSzPct val="70000"/>
              <a:buChar char="•"/>
              <a:defRPr sz="1200">
                <a:solidFill>
                  <a:srgbClr val="004681"/>
                </a:solidFill>
                <a:latin typeface="Arial"/>
                <a:ea typeface="Arial" charset="0"/>
                <a:cs typeface="Arial"/>
              </a:defRPr>
            </a:lvl3pPr>
            <a:lvl4pPr marL="358775" indent="1012825" algn="l" rtl="0" eaLnBrk="0" fontAlgn="base" hangingPunct="0">
              <a:spcBef>
                <a:spcPts val="300"/>
              </a:spcBef>
              <a:spcAft>
                <a:spcPct val="0"/>
              </a:spcAft>
              <a:buSzPct val="40000"/>
              <a:buChar char="–"/>
              <a:defRPr sz="1200">
                <a:solidFill>
                  <a:schemeClr val="tx2"/>
                </a:solidFill>
                <a:latin typeface="Arial" charset="0"/>
                <a:ea typeface="Arial" charset="0"/>
                <a:cs typeface="Arial" charset="0"/>
              </a:defRPr>
            </a:lvl4pPr>
            <a:lvl5pPr marL="358775" indent="1470025" algn="l" rtl="0" eaLnBrk="0" fontAlgn="base" hangingPunct="0">
              <a:spcBef>
                <a:spcPts val="300"/>
              </a:spcBef>
              <a:spcAft>
                <a:spcPts val="600"/>
              </a:spcAft>
              <a:buSzPct val="80000"/>
              <a:buChar char="»"/>
              <a:defRPr sz="1200" cap="all">
                <a:solidFill>
                  <a:schemeClr val="tx2"/>
                </a:solidFill>
                <a:latin typeface="Arial" charset="0"/>
                <a:ea typeface="Arial" charset="0"/>
                <a:cs typeface="Arial" charset="0"/>
              </a:defRPr>
            </a:lvl5pPr>
            <a:lvl6pPr marL="2514600" indent="-228600" algn="l" rtl="0" fontAlgn="base">
              <a:spcBef>
                <a:spcPct val="20000"/>
              </a:spcBef>
              <a:spcAft>
                <a:spcPct val="0"/>
              </a:spcAft>
              <a:buSzPct val="80000"/>
              <a:defRPr sz="2000">
                <a:solidFill>
                  <a:schemeClr val="tx2"/>
                </a:solidFill>
                <a:latin typeface="ScalaSansOT-Regular" charset="0"/>
                <a:ea typeface="Arial" charset="0"/>
                <a:cs typeface="+mn-cs"/>
              </a:defRPr>
            </a:lvl6pPr>
            <a:lvl7pPr marL="2971800" indent="-228600" algn="l" rtl="0" fontAlgn="base">
              <a:spcBef>
                <a:spcPct val="20000"/>
              </a:spcBef>
              <a:spcAft>
                <a:spcPct val="0"/>
              </a:spcAft>
              <a:buSzPct val="80000"/>
              <a:defRPr sz="2000">
                <a:solidFill>
                  <a:schemeClr val="tx2"/>
                </a:solidFill>
                <a:latin typeface="ScalaSansOT-Regular" charset="0"/>
                <a:ea typeface="Arial" charset="0"/>
                <a:cs typeface="+mn-cs"/>
              </a:defRPr>
            </a:lvl7pPr>
            <a:lvl8pPr marL="3429000" indent="-228600" algn="l" rtl="0" fontAlgn="base">
              <a:spcBef>
                <a:spcPct val="20000"/>
              </a:spcBef>
              <a:spcAft>
                <a:spcPct val="0"/>
              </a:spcAft>
              <a:buSzPct val="80000"/>
              <a:defRPr sz="2000">
                <a:solidFill>
                  <a:schemeClr val="tx2"/>
                </a:solidFill>
                <a:latin typeface="ScalaSansOT-Regular" charset="0"/>
                <a:ea typeface="Arial" charset="0"/>
                <a:cs typeface="+mn-cs"/>
              </a:defRPr>
            </a:lvl8pPr>
            <a:lvl9pPr marL="3886200" indent="-228600" algn="l" rtl="0" fontAlgn="base">
              <a:spcBef>
                <a:spcPct val="20000"/>
              </a:spcBef>
              <a:spcAft>
                <a:spcPct val="0"/>
              </a:spcAft>
              <a:buSzPct val="80000"/>
              <a:defRPr sz="2000">
                <a:solidFill>
                  <a:schemeClr val="tx2"/>
                </a:solidFill>
                <a:latin typeface="ScalaSansOT-Regular" charset="0"/>
                <a:ea typeface="Arial" charset="0"/>
                <a:cs typeface="+mn-cs"/>
              </a:defRPr>
            </a:lvl9pPr>
          </a:lstStyle>
          <a:p>
            <a:pPr eaLnBrk="1" hangingPunct="1">
              <a:defRPr/>
            </a:pPr>
            <a:r>
              <a:rPr lang="en-US" altLang="sv-SE" sz="2400" b="1" i="1" kern="0">
                <a:solidFill>
                  <a:srgbClr val="B72755"/>
                </a:solidFill>
              </a:rPr>
              <a:t>Thank you</a:t>
            </a:r>
            <a:r>
              <a:rPr lang="en-US" altLang="sv-SE" sz="2400" b="1" i="1" kern="0">
                <a:solidFill>
                  <a:srgbClr val="0088A5"/>
                </a:solidFill>
              </a:rPr>
              <a:t> for your attention!</a:t>
            </a:r>
          </a:p>
        </p:txBody>
      </p:sp>
      <p:sp>
        <p:nvSpPr>
          <p:cNvPr id="38919" name="Rechteck 23"/>
          <p:cNvSpPr>
            <a:spLocks noChangeArrowheads="1"/>
          </p:cNvSpPr>
          <p:nvPr/>
        </p:nvSpPr>
        <p:spPr bwMode="auto">
          <a:xfrm>
            <a:off x="3024188" y="1978025"/>
            <a:ext cx="4032250" cy="1754188"/>
          </a:xfrm>
          <a:prstGeom prst="rect">
            <a:avLst/>
          </a:prstGeom>
          <a:noFill/>
          <a:ln w="9525">
            <a:noFill/>
            <a:miter lim="800000"/>
            <a:headEnd/>
            <a:tailEnd/>
          </a:ln>
        </p:spPr>
        <p:txBody>
          <a:bodyPr>
            <a:spAutoFit/>
          </a:bodyPr>
          <a:lstStyle/>
          <a:p>
            <a:pPr eaLnBrk="1" hangingPunct="1"/>
            <a:r>
              <a:rPr lang="de-DE" altLang="en-US" sz="1800" i="1">
                <a:solidFill>
                  <a:schemeClr val="bg1"/>
                </a:solidFill>
              </a:rPr>
              <a:t>Lisa Enarsson </a:t>
            </a:r>
          </a:p>
          <a:p>
            <a:pPr eaLnBrk="1" hangingPunct="1"/>
            <a:r>
              <a:rPr lang="de-DE" altLang="en-US" sz="1800" i="1">
                <a:solidFill>
                  <a:schemeClr val="bg1"/>
                </a:solidFill>
              </a:rPr>
              <a:t>Project manager</a:t>
            </a:r>
          </a:p>
          <a:p>
            <a:pPr eaLnBrk="1" hangingPunct="1"/>
            <a:r>
              <a:rPr lang="de-DE" altLang="en-US" sz="1800" i="1">
                <a:solidFill>
                  <a:schemeClr val="bg1"/>
                </a:solidFill>
              </a:rPr>
              <a:t>City of Stockhollm</a:t>
            </a:r>
            <a:br>
              <a:rPr lang="de-DE" altLang="en-US" sz="1800" i="1">
                <a:solidFill>
                  <a:schemeClr val="bg1"/>
                </a:solidFill>
              </a:rPr>
            </a:br>
            <a:r>
              <a:rPr lang="de-DE" altLang="en-US" sz="1800" i="1">
                <a:solidFill>
                  <a:schemeClr val="bg1"/>
                </a:solidFill>
                <a:hlinkClick r:id="rId9"/>
              </a:rPr>
              <a:t>lisa.enarsson@stockholm.se</a:t>
            </a:r>
            <a:endParaRPr lang="de-DE" altLang="en-US" sz="1800" i="1">
              <a:solidFill>
                <a:schemeClr val="bg1"/>
              </a:solidFill>
            </a:endParaRPr>
          </a:p>
          <a:p>
            <a:pPr eaLnBrk="1" hangingPunct="1"/>
            <a:endParaRPr lang="de-DE" altLang="en-US" sz="1800" i="1">
              <a:solidFill>
                <a:schemeClr val="bg1"/>
              </a:solidFill>
            </a:endParaRPr>
          </a:p>
          <a:p>
            <a:pPr eaLnBrk="1" hangingPunct="1"/>
            <a:endParaRPr lang="de-DE" altLang="en-US" sz="1800" i="1">
              <a:solidFill>
                <a:schemeClr val="bg1"/>
              </a:solidFill>
            </a:endParaRP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liconangle.com/files/2011/03/crowd1.jpg"/>
          <p:cNvPicPr>
            <a:picLocks noChangeAspect="1" noChangeArrowheads="1"/>
          </p:cNvPicPr>
          <p:nvPr/>
        </p:nvPicPr>
        <p:blipFill>
          <a:blip r:embed="rId3"/>
          <a:srcRect/>
          <a:stretch>
            <a:fillRect/>
          </a:stretch>
        </p:blipFill>
        <p:spPr bwMode="auto">
          <a:xfrm>
            <a:off x="-9525" y="0"/>
            <a:ext cx="10377488" cy="5875338"/>
          </a:xfrm>
          <a:prstGeom prst="rect">
            <a:avLst/>
          </a:prstGeom>
          <a:noFill/>
          <a:ln w="9525">
            <a:noFill/>
            <a:miter lim="800000"/>
            <a:headEnd/>
            <a:tailEnd/>
          </a:ln>
        </p:spPr>
      </p:pic>
      <p:sp>
        <p:nvSpPr>
          <p:cNvPr id="11267" name="Rubrik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endParaRPr lang="en-US" altLang="en-US" smtClean="0">
              <a:latin typeface="Lucida Sans" pitchFamily="34" charset="0"/>
              <a:ea typeface="ＭＳ Ｐゴシック" pitchFamily="34" charset="-128"/>
              <a:cs typeface="Arial" pitchFamily="34" charset="0"/>
            </a:endParaRPr>
          </a:p>
        </p:txBody>
      </p:sp>
      <p:sp>
        <p:nvSpPr>
          <p:cNvPr id="5" name="Title 1"/>
          <p:cNvSpPr txBox="1">
            <a:spLocks/>
          </p:cNvSpPr>
          <p:nvPr/>
        </p:nvSpPr>
        <p:spPr bwMode="auto">
          <a:xfrm>
            <a:off x="1187450" y="1409700"/>
            <a:ext cx="6337300" cy="1992313"/>
          </a:xfrm>
          <a:prstGeom prst="rect">
            <a:avLst/>
          </a:prstGeo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a:defRPr/>
            </a:pPr>
            <a:r>
              <a:rPr lang="en-US" altLang="en-US" sz="3600" kern="0" dirty="0" smtClean="0">
                <a:solidFill>
                  <a:srgbClr val="B61848"/>
                </a:solidFill>
                <a:latin typeface="Lucida Sans" pitchFamily="34" charset="0"/>
                <a:ea typeface="ＭＳ Ｐゴシック" pitchFamily="34" charset="-128"/>
                <a:cs typeface="Arial" pitchFamily="34" charset="0"/>
              </a:rPr>
              <a:t>Today cities face similar challenges:  </a:t>
            </a:r>
          </a:p>
          <a:p>
            <a:pPr>
              <a:defRPr/>
            </a:pPr>
            <a:r>
              <a:rPr lang="en-US" altLang="en-US" sz="1800" kern="0" dirty="0" smtClean="0">
                <a:solidFill>
                  <a:srgbClr val="B61848"/>
                </a:solidFill>
                <a:latin typeface="Lucida Sans" pitchFamily="34" charset="0"/>
                <a:ea typeface="ＭＳ Ｐゴシック" pitchFamily="34" charset="-128"/>
                <a:cs typeface="Arial" pitchFamily="34" charset="0"/>
              </a:rPr>
              <a:t>(Climate change, housing, jobs, transportation, waste…)</a:t>
            </a:r>
          </a:p>
          <a:p>
            <a:pPr>
              <a:defRPr/>
            </a:pPr>
            <a:r>
              <a:rPr lang="en-US" altLang="en-US" sz="1800" kern="0" dirty="0" smtClean="0">
                <a:solidFill>
                  <a:srgbClr val="B61848"/>
                </a:solidFill>
                <a:latin typeface="Lucida Sans" pitchFamily="34" charset="0"/>
                <a:ea typeface="ＭＳ Ｐゴシック" pitchFamily="34" charset="-128"/>
                <a:cs typeface="Arial" pitchFamily="34" charset="0"/>
              </a:rPr>
              <a:t/>
            </a:r>
            <a:br>
              <a:rPr lang="en-US" altLang="en-US" sz="1800" kern="0" dirty="0" smtClean="0">
                <a:solidFill>
                  <a:srgbClr val="B61848"/>
                </a:solidFill>
                <a:latin typeface="Lucida Sans" pitchFamily="34" charset="0"/>
                <a:ea typeface="ＭＳ Ｐゴシック" pitchFamily="34" charset="-128"/>
                <a:cs typeface="Arial" pitchFamily="34" charset="0"/>
              </a:rPr>
            </a:br>
            <a:endParaRPr lang="en-US" altLang="en-US" sz="1800" kern="0" dirty="0" smtClean="0">
              <a:latin typeface="Lucida Sans" pitchFamily="34" charset="0"/>
              <a:ea typeface="ＭＳ Ｐゴシック" pitchFamily="34" charset="-128"/>
              <a:cs typeface="Arial"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Bildobjekt 2"/>
          <p:cNvPicPr>
            <a:picLocks noChangeAspect="1"/>
          </p:cNvPicPr>
          <p:nvPr/>
        </p:nvPicPr>
        <p:blipFill>
          <a:blip r:embed="rId3"/>
          <a:srcRect/>
          <a:stretch>
            <a:fillRect/>
          </a:stretch>
        </p:blipFill>
        <p:spPr bwMode="auto">
          <a:xfrm>
            <a:off x="0" y="0"/>
            <a:ext cx="9144000" cy="6092825"/>
          </a:xfrm>
          <a:prstGeom prst="rect">
            <a:avLst/>
          </a:prstGeom>
          <a:noFill/>
          <a:ln w="9525">
            <a:noFill/>
            <a:miter lim="800000"/>
            <a:headEnd/>
            <a:tailEnd/>
          </a:ln>
        </p:spPr>
      </p:pic>
      <p:sp>
        <p:nvSpPr>
          <p:cNvPr id="2" name="Rubrik 1"/>
          <p:cNvSpPr>
            <a:spLocks noGrp="1"/>
          </p:cNvSpPr>
          <p:nvPr>
            <p:ph type="title"/>
          </p:nvPr>
        </p:nvSpPr>
        <p:spPr>
          <a:xfrm>
            <a:off x="539750" y="4005263"/>
            <a:ext cx="7473950" cy="973137"/>
          </a:xfrm>
        </p:spPr>
        <p:txBody>
          <a:bodyPr/>
          <a:lstStyle/>
          <a:p>
            <a:pPr>
              <a:defRPr/>
            </a:pPr>
            <a:r>
              <a:rPr lang="sv-SE" sz="2800" dirty="0" smtClean="0">
                <a:solidFill>
                  <a:srgbClr val="FFFFFF"/>
                </a:solidFill>
              </a:rPr>
              <a:t>City </a:t>
            </a:r>
            <a:r>
              <a:rPr lang="sv-SE" sz="2800" dirty="0" err="1" smtClean="0">
                <a:solidFill>
                  <a:srgbClr val="FFFFFF"/>
                </a:solidFill>
              </a:rPr>
              <a:t>of</a:t>
            </a:r>
            <a:r>
              <a:rPr lang="sv-SE" sz="2800" dirty="0" smtClean="0">
                <a:solidFill>
                  <a:srgbClr val="FFFFFF"/>
                </a:solidFill>
              </a:rPr>
              <a:t> Stockholm </a:t>
            </a:r>
            <a:r>
              <a:rPr lang="sv-SE" sz="2800" dirty="0" err="1" smtClean="0">
                <a:solidFill>
                  <a:srgbClr val="FFFFFF"/>
                </a:solidFill>
              </a:rPr>
              <a:t>Goals</a:t>
            </a:r>
            <a:endParaRPr lang="sv-SE" sz="2800" dirty="0">
              <a:solidFill>
                <a:srgbClr val="FFFFFF"/>
              </a:solidFill>
            </a:endParaRPr>
          </a:p>
        </p:txBody>
      </p:sp>
      <p:sp>
        <p:nvSpPr>
          <p:cNvPr id="13316" name="Rektangel 2"/>
          <p:cNvSpPr>
            <a:spLocks noChangeArrowheads="1"/>
          </p:cNvSpPr>
          <p:nvPr/>
        </p:nvSpPr>
        <p:spPr bwMode="auto">
          <a:xfrm>
            <a:off x="131763" y="4619625"/>
            <a:ext cx="9036050" cy="1246188"/>
          </a:xfrm>
          <a:prstGeom prst="rect">
            <a:avLst/>
          </a:prstGeom>
          <a:noFill/>
          <a:ln w="9525">
            <a:noFill/>
            <a:miter lim="800000"/>
            <a:headEnd/>
            <a:tailEnd/>
          </a:ln>
        </p:spPr>
        <p:txBody>
          <a:bodyPr>
            <a:spAutoFit/>
          </a:bodyPr>
          <a:lstStyle/>
          <a:p>
            <a:pPr lvl="1">
              <a:spcBef>
                <a:spcPts val="300"/>
              </a:spcBef>
              <a:spcAft>
                <a:spcPts val="600"/>
              </a:spcAft>
              <a:buClr>
                <a:srgbClr val="0088A5"/>
              </a:buClr>
              <a:buSzPct val="100000"/>
            </a:pPr>
            <a:r>
              <a:rPr lang="sv-SE" altLang="sv-SE" sz="2000" b="1">
                <a:solidFill>
                  <a:schemeClr val="bg1"/>
                </a:solidFill>
                <a:latin typeface="Lucida Sans" pitchFamily="34" charset="0"/>
              </a:rPr>
              <a:t>- A City for all</a:t>
            </a:r>
          </a:p>
          <a:p>
            <a:pPr lvl="1">
              <a:spcBef>
                <a:spcPts val="300"/>
              </a:spcBef>
              <a:spcAft>
                <a:spcPts val="600"/>
              </a:spcAft>
              <a:buClr>
                <a:srgbClr val="0088A5"/>
              </a:buClr>
              <a:buSzPct val="100000"/>
            </a:pPr>
            <a:r>
              <a:rPr lang="sv-SE" altLang="sv-SE" sz="2000" b="1">
                <a:solidFill>
                  <a:schemeClr val="bg1"/>
                </a:solidFill>
                <a:latin typeface="Lucida Sans" pitchFamily="34" charset="0"/>
              </a:rPr>
              <a:t>- Fossil fule free by 2040</a:t>
            </a:r>
          </a:p>
          <a:p>
            <a:pPr lvl="1">
              <a:spcBef>
                <a:spcPts val="300"/>
              </a:spcBef>
              <a:spcAft>
                <a:spcPts val="600"/>
              </a:spcAft>
              <a:buClr>
                <a:srgbClr val="0088A5"/>
              </a:buClr>
              <a:buSzPct val="100000"/>
            </a:pPr>
            <a:r>
              <a:rPr lang="sv-SE" altLang="sv-SE" sz="2000" b="1">
                <a:solidFill>
                  <a:schemeClr val="bg1"/>
                </a:solidFill>
                <a:latin typeface="Lucida Sans" pitchFamily="34" charset="0"/>
              </a:rPr>
              <a:t>- The smartest city in the world by 2040</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latshållare för datum 4"/>
          <p:cNvSpPr>
            <a:spLocks noGrp="1"/>
          </p:cNvSpPr>
          <p:nvPr>
            <p:ph type="dt" sz="quarter" idx="4294967295"/>
          </p:nvPr>
        </p:nvSpPr>
        <p:spPr bwMode="auto">
          <a:xfrm>
            <a:off x="3181350" y="6273800"/>
            <a:ext cx="2895600" cy="153988"/>
          </a:xfrm>
          <a:prstGeom prst="rect">
            <a:avLst/>
          </a:prstGeom>
          <a:noFill/>
          <a:ln>
            <a:miter lim="800000"/>
            <a:headEnd/>
            <a:tailEnd/>
          </a:ln>
        </p:spPr>
        <p:txBody>
          <a:bodyPr/>
          <a:lstStyle/>
          <a:p>
            <a:pPr eaLnBrk="1" hangingPunct="1"/>
            <a:endParaRPr lang="sv-SE" altLang="en-US"/>
          </a:p>
        </p:txBody>
      </p:sp>
      <p:sp>
        <p:nvSpPr>
          <p:cNvPr id="15363" name="Platshållare för bildnummer 5"/>
          <p:cNvSpPr>
            <a:spLocks noGrp="1"/>
          </p:cNvSpPr>
          <p:nvPr>
            <p:ph type="sldNum" sz="quarter" idx="4294967295"/>
          </p:nvPr>
        </p:nvSpPr>
        <p:spPr bwMode="auto">
          <a:xfrm>
            <a:off x="0" y="0"/>
            <a:ext cx="0" cy="0"/>
          </a:xfrm>
          <a:prstGeom prst="rect">
            <a:avLst/>
          </a:prstGeom>
          <a:noFill/>
          <a:ln>
            <a:miter lim="800000"/>
            <a:headEnd/>
            <a:tailEnd/>
          </a:ln>
        </p:spPr>
        <p:txBody>
          <a:bodyPr/>
          <a:lstStyle/>
          <a:p>
            <a:pPr eaLnBrk="1" hangingPunct="1"/>
            <a:endParaRPr lang="sv-SE" altLang="en-US"/>
          </a:p>
        </p:txBody>
      </p:sp>
      <p:sp>
        <p:nvSpPr>
          <p:cNvPr id="12292" name="Rubrik 9"/>
          <p:cNvSpPr>
            <a:spLocks noGrp="1"/>
          </p:cNvSpPr>
          <p:nvPr>
            <p:ph type="title"/>
          </p:nvPr>
        </p:nvSpPr>
        <p:spPr bwMode="auto">
          <a:xfrm>
            <a:off x="1152525" y="320675"/>
            <a:ext cx="7900988" cy="8429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defRPr/>
            </a:pPr>
            <a:r>
              <a:rPr lang="sv-SE" altLang="en-US" sz="3600" cap="none" dirty="0" smtClean="0">
                <a:solidFill>
                  <a:srgbClr val="007195"/>
                </a:solidFill>
                <a:ea typeface="ＭＳ Ｐゴシック" panose="020B0600070205080204" pitchFamily="34" charset="-128"/>
                <a:cs typeface="Arial" panose="020B0604020202020204" pitchFamily="34" charset="0"/>
              </a:rPr>
              <a:t>Stockholm </a:t>
            </a:r>
            <a:r>
              <a:rPr lang="sv-SE" altLang="en-US" sz="3600" cap="none" dirty="0" err="1" smtClean="0">
                <a:solidFill>
                  <a:srgbClr val="007195"/>
                </a:solidFill>
                <a:ea typeface="ＭＳ Ｐゴシック" panose="020B0600070205080204" pitchFamily="34" charset="-128"/>
                <a:cs typeface="Arial" panose="020B0604020202020204" pitchFamily="34" charset="0"/>
              </a:rPr>
              <a:t>Goals</a:t>
            </a:r>
            <a:r>
              <a:rPr lang="sv-SE" altLang="en-US" sz="3600" cap="none" dirty="0" smtClean="0">
                <a:solidFill>
                  <a:srgbClr val="007195"/>
                </a:solidFill>
                <a:ea typeface="ＭＳ Ｐゴシック" panose="020B0600070205080204" pitchFamily="34" charset="-128"/>
                <a:cs typeface="Arial" panose="020B0604020202020204" pitchFamily="34" charset="0"/>
              </a:rPr>
              <a:t> and </a:t>
            </a:r>
            <a:r>
              <a:rPr lang="sv-SE" altLang="en-US" sz="3600" cap="none" dirty="0" err="1" smtClean="0">
                <a:solidFill>
                  <a:srgbClr val="007195"/>
                </a:solidFill>
                <a:ea typeface="ＭＳ Ｐゴシック" panose="020B0600070205080204" pitchFamily="34" charset="-128"/>
                <a:cs typeface="Arial" panose="020B0604020202020204" pitchFamily="34" charset="0"/>
              </a:rPr>
              <a:t>achievements</a:t>
            </a:r>
            <a:endParaRPr lang="sv-SE" altLang="en-US" sz="3600" cap="none" dirty="0" smtClean="0">
              <a:solidFill>
                <a:srgbClr val="007195"/>
              </a:solidFill>
              <a:ea typeface="ＭＳ Ｐゴシック" panose="020B0600070205080204" pitchFamily="34" charset="-128"/>
              <a:cs typeface="Arial" panose="020B0604020202020204" pitchFamily="34" charset="0"/>
            </a:endParaRPr>
          </a:p>
        </p:txBody>
      </p:sp>
      <p:graphicFrame>
        <p:nvGraphicFramePr>
          <p:cNvPr id="7" name="Diagram 6"/>
          <p:cNvGraphicFramePr>
            <a:graphicFrameLocks/>
          </p:cNvGraphicFramePr>
          <p:nvPr/>
        </p:nvGraphicFramePr>
        <p:xfrm>
          <a:off x="1152525" y="1062037"/>
          <a:ext cx="6838949" cy="4067175"/>
        </p:xfrm>
        <a:graphic>
          <a:graphicData uri="http://schemas.openxmlformats.org/drawingml/2006/chart">
            <c:chart xmlns:c="http://schemas.openxmlformats.org/drawingml/2006/chart" xmlns:r="http://schemas.openxmlformats.org/officeDocument/2006/relationships" r:id="rId3"/>
          </a:graphicData>
        </a:graphic>
      </p:graphicFrame>
      <p:sp>
        <p:nvSpPr>
          <p:cNvPr id="2" name="Rektangel 1"/>
          <p:cNvSpPr/>
          <p:nvPr/>
        </p:nvSpPr>
        <p:spPr>
          <a:xfrm>
            <a:off x="1895475" y="5200650"/>
            <a:ext cx="3981450" cy="381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v-SE" b="1" dirty="0">
                <a:solidFill>
                  <a:srgbClr val="000000"/>
                </a:solidFill>
              </a:rPr>
              <a:t>Real </a:t>
            </a:r>
            <a:r>
              <a:rPr lang="sv-SE" b="1" dirty="0" err="1">
                <a:solidFill>
                  <a:srgbClr val="000000"/>
                </a:solidFill>
              </a:rPr>
              <a:t>Development</a:t>
            </a:r>
            <a:endParaRPr lang="en-GB" b="1" dirty="0" err="1">
              <a:solidFill>
                <a:srgbClr val="000000"/>
              </a:solidFill>
            </a:endParaRPr>
          </a:p>
        </p:txBody>
      </p:sp>
      <p:sp>
        <p:nvSpPr>
          <p:cNvPr id="4" name="Rektangel 3"/>
          <p:cNvSpPr/>
          <p:nvPr/>
        </p:nvSpPr>
        <p:spPr>
          <a:xfrm>
            <a:off x="6362700" y="5200650"/>
            <a:ext cx="13716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sv-SE" b="1" dirty="0" err="1">
                <a:solidFill>
                  <a:srgbClr val="000000"/>
                </a:solidFill>
              </a:rPr>
              <a:t>Goals</a:t>
            </a:r>
            <a:endParaRPr lang="en-GB" b="1" dirty="0" err="1">
              <a:solidFill>
                <a:srgbClr val="000000"/>
              </a:solidFill>
            </a:endParaRPr>
          </a:p>
        </p:txBody>
      </p:sp>
      <p:sp>
        <p:nvSpPr>
          <p:cNvPr id="15368" name="textruta 8"/>
          <p:cNvSpPr txBox="1">
            <a:spLocks noChangeArrowheads="1"/>
          </p:cNvSpPr>
          <p:nvPr/>
        </p:nvSpPr>
        <p:spPr bwMode="auto">
          <a:xfrm>
            <a:off x="6781800" y="4314825"/>
            <a:ext cx="2543175" cy="400050"/>
          </a:xfrm>
          <a:prstGeom prst="rect">
            <a:avLst/>
          </a:prstGeom>
          <a:noFill/>
          <a:ln w="9525">
            <a:noFill/>
            <a:miter lim="800000"/>
            <a:headEnd/>
            <a:tailEnd/>
          </a:ln>
        </p:spPr>
        <p:txBody>
          <a:bodyPr>
            <a:spAutoFit/>
          </a:bodyPr>
          <a:lstStyle/>
          <a:p>
            <a:pPr eaLnBrk="1" hangingPunct="1"/>
            <a:r>
              <a:rPr lang="sv-SE" altLang="en-US" sz="2000" b="1">
                <a:solidFill>
                  <a:srgbClr val="FF0000"/>
                </a:solidFill>
              </a:rPr>
              <a:t>Fossil-Fuel Free</a:t>
            </a:r>
            <a:endParaRPr lang="en-GB" altLang="en-US" sz="2000" b="1">
              <a:solidFill>
                <a:srgbClr val="FF0000"/>
              </a:solidFill>
            </a:endParaRPr>
          </a:p>
        </p:txBody>
      </p:sp>
      <p:pic>
        <p:nvPicPr>
          <p:cNvPr id="15369" name="Bildobjekt 8"/>
          <p:cNvPicPr>
            <a:picLocks noChangeAspect="1"/>
          </p:cNvPicPr>
          <p:nvPr/>
        </p:nvPicPr>
        <p:blipFill>
          <a:blip r:embed="rId4"/>
          <a:srcRect r="68581"/>
          <a:stretch>
            <a:fillRect/>
          </a:stretch>
        </p:blipFill>
        <p:spPr bwMode="auto">
          <a:xfrm>
            <a:off x="250825" y="279400"/>
            <a:ext cx="720725" cy="7794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p:cNvPicPr>
            <a:picLocks noChangeAspect="1" noChangeArrowheads="1"/>
          </p:cNvPicPr>
          <p:nvPr/>
        </p:nvPicPr>
        <p:blipFill>
          <a:blip r:embed="rId3"/>
          <a:srcRect/>
          <a:stretch>
            <a:fillRect/>
          </a:stretch>
        </p:blipFill>
        <p:spPr bwMode="auto">
          <a:xfrm>
            <a:off x="-9504363" y="-4189413"/>
            <a:ext cx="2879725" cy="1800225"/>
          </a:xfrm>
          <a:prstGeom prst="rect">
            <a:avLst/>
          </a:prstGeom>
          <a:noFill/>
          <a:ln w="9525">
            <a:noFill/>
            <a:miter lim="800000"/>
            <a:headEnd/>
            <a:tailEnd/>
          </a:ln>
          <a:effectLst/>
        </p:spPr>
      </p:pic>
      <p:sp>
        <p:nvSpPr>
          <p:cNvPr id="17411" name="Rubrik 5"/>
          <p:cNvSpPr>
            <a:spLocks noGrp="1"/>
          </p:cNvSpPr>
          <p:nvPr>
            <p:ph type="title"/>
          </p:nvPr>
        </p:nvSpPr>
        <p:spPr bwMode="auto">
          <a:xfrm>
            <a:off x="338138" y="661988"/>
            <a:ext cx="5915025" cy="1885950"/>
          </a:xfrm>
          <a:noFill/>
          <a:ln>
            <a:miter lim="800000"/>
            <a:headEnd/>
            <a:tailEnd/>
          </a:ln>
        </p:spPr>
        <p:txBody>
          <a:bodyPr vert="horz" wrap="square" lIns="91440" tIns="45720" rIns="91440" bIns="45720" numCol="1" anchor="t" anchorCtr="0" compatLnSpc="1">
            <a:prstTxWarp prst="textNoShape">
              <a:avLst/>
            </a:prstTxWarp>
          </a:bodyPr>
          <a:lstStyle/>
          <a:p>
            <a:r>
              <a:rPr lang="en-GB" altLang="en-US" sz="3600" smtClean="0">
                <a:latin typeface="Lucida Sans" pitchFamily="34" charset="0"/>
                <a:ea typeface="ＭＳ Ｐゴシック" pitchFamily="34" charset="-128"/>
                <a:cs typeface="Arial" pitchFamily="34" charset="0"/>
              </a:rPr>
              <a:t>GrowSmarter shows</a:t>
            </a:r>
            <a:br>
              <a:rPr lang="en-GB" altLang="en-US" sz="3600" smtClean="0">
                <a:latin typeface="Lucida Sans" pitchFamily="34" charset="0"/>
                <a:ea typeface="ＭＳ Ｐゴシック" pitchFamily="34" charset="-128"/>
                <a:cs typeface="Arial" pitchFamily="34" charset="0"/>
              </a:rPr>
            </a:br>
            <a:r>
              <a:rPr lang="en-GB" altLang="en-US" sz="3600" smtClean="0">
                <a:latin typeface="Lucida Sans" pitchFamily="34" charset="0"/>
                <a:ea typeface="ＭＳ Ｐゴシック" pitchFamily="34" charset="-128"/>
                <a:cs typeface="Arial" pitchFamily="34" charset="0"/>
              </a:rPr>
              <a:t>12 smart solutions!</a:t>
            </a:r>
            <a:r>
              <a:rPr lang="sv-SE" altLang="en-US" sz="3600" smtClean="0">
                <a:latin typeface="Lucida Sans" pitchFamily="34" charset="0"/>
                <a:ea typeface="ＭＳ Ｐゴシック" pitchFamily="34" charset="-128"/>
                <a:cs typeface="Arial" pitchFamily="34" charset="0"/>
              </a:rPr>
              <a:t/>
            </a:r>
            <a:br>
              <a:rPr lang="sv-SE" altLang="en-US" sz="3600" smtClean="0">
                <a:latin typeface="Lucida Sans" pitchFamily="34" charset="0"/>
                <a:ea typeface="ＭＳ Ｐゴシック" pitchFamily="34" charset="-128"/>
                <a:cs typeface="Arial" pitchFamily="34" charset="0"/>
              </a:rPr>
            </a:br>
            <a:endParaRPr lang="sv-SE" altLang="en-US" sz="3600" smtClean="0">
              <a:latin typeface="Lucida Sans" pitchFamily="34" charset="0"/>
              <a:ea typeface="ＭＳ Ｐゴシック" pitchFamily="34" charset="-128"/>
              <a:cs typeface="Arial" pitchFamily="34" charset="0"/>
            </a:endParaRPr>
          </a:p>
        </p:txBody>
      </p:sp>
      <p:sp>
        <p:nvSpPr>
          <p:cNvPr id="5" name="Title 1"/>
          <p:cNvSpPr txBox="1">
            <a:spLocks/>
          </p:cNvSpPr>
          <p:nvPr/>
        </p:nvSpPr>
        <p:spPr bwMode="auto">
          <a:xfrm>
            <a:off x="366713" y="1958975"/>
            <a:ext cx="5313362" cy="4032250"/>
          </a:xfrm>
          <a:prstGeom prst="rect">
            <a:avLst/>
          </a:prstGeom>
          <a:solidFill>
            <a:schemeClr val="bg2"/>
          </a:solidFill>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a:lstStyle>
            <a:lvl1pPr algn="l" rtl="0" eaLnBrk="0" fontAlgn="base" hangingPunct="0">
              <a:spcBef>
                <a:spcPct val="0"/>
              </a:spcBef>
              <a:spcAft>
                <a:spcPct val="0"/>
              </a:spcAft>
              <a:defRPr sz="2200" b="1" cap="none">
                <a:solidFill>
                  <a:srgbClr val="007195"/>
                </a:solidFill>
                <a:latin typeface="Lucida Sans"/>
                <a:ea typeface="ＭＳ Ｐゴシック" charset="0"/>
                <a:cs typeface="Arial"/>
              </a:defRPr>
            </a:lvl1pPr>
            <a:lvl2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2pPr>
            <a:lvl3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3pPr>
            <a:lvl4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4pPr>
            <a:lvl5pPr algn="l" rtl="0" eaLnBrk="0" fontAlgn="base" hangingPunct="0">
              <a:spcBef>
                <a:spcPct val="0"/>
              </a:spcBef>
              <a:spcAft>
                <a:spcPct val="0"/>
              </a:spcAft>
              <a:defRPr sz="2000" b="1">
                <a:solidFill>
                  <a:srgbClr val="004681"/>
                </a:solidFill>
                <a:latin typeface="Lucida Sans" pitchFamily="34" charset="0"/>
                <a:ea typeface="ＭＳ Ｐゴシック" charset="0"/>
                <a:cs typeface="ＭＳ Ｐゴシック" charset="0"/>
              </a:defRPr>
            </a:lvl5pPr>
            <a:lvl6pPr marL="457200" algn="l" rtl="0" fontAlgn="base">
              <a:spcBef>
                <a:spcPct val="0"/>
              </a:spcBef>
              <a:spcAft>
                <a:spcPct val="0"/>
              </a:spcAft>
              <a:defRPr sz="2500" b="1">
                <a:solidFill>
                  <a:srgbClr val="004681"/>
                </a:solidFill>
                <a:latin typeface="ScalaSansOT-Bold" charset="0"/>
                <a:ea typeface="ＭＳ Ｐゴシック" charset="0"/>
                <a:cs typeface="Arial" charset="0"/>
              </a:defRPr>
            </a:lvl6pPr>
            <a:lvl7pPr marL="914400" algn="l" rtl="0" fontAlgn="base">
              <a:spcBef>
                <a:spcPct val="0"/>
              </a:spcBef>
              <a:spcAft>
                <a:spcPct val="0"/>
              </a:spcAft>
              <a:defRPr sz="2500" b="1">
                <a:solidFill>
                  <a:srgbClr val="004681"/>
                </a:solidFill>
                <a:latin typeface="ScalaSansOT-Bold" charset="0"/>
                <a:ea typeface="ＭＳ Ｐゴシック" charset="0"/>
                <a:cs typeface="Arial" charset="0"/>
              </a:defRPr>
            </a:lvl7pPr>
            <a:lvl8pPr marL="1371600" algn="l" rtl="0" fontAlgn="base">
              <a:spcBef>
                <a:spcPct val="0"/>
              </a:spcBef>
              <a:spcAft>
                <a:spcPct val="0"/>
              </a:spcAft>
              <a:defRPr sz="2500" b="1">
                <a:solidFill>
                  <a:srgbClr val="004681"/>
                </a:solidFill>
                <a:latin typeface="ScalaSansOT-Bold" charset="0"/>
                <a:ea typeface="ＭＳ Ｐゴシック" charset="0"/>
                <a:cs typeface="Arial" charset="0"/>
              </a:defRPr>
            </a:lvl8pPr>
            <a:lvl9pPr marL="1828800" algn="l" rtl="0" fontAlgn="base">
              <a:spcBef>
                <a:spcPct val="0"/>
              </a:spcBef>
              <a:spcAft>
                <a:spcPct val="0"/>
              </a:spcAft>
              <a:defRPr sz="2500" b="1">
                <a:solidFill>
                  <a:srgbClr val="004681"/>
                </a:solidFill>
                <a:latin typeface="ScalaSansOT-Bold" charset="0"/>
                <a:ea typeface="ＭＳ Ｐゴシック" charset="0"/>
                <a:cs typeface="Arial" charset="0"/>
              </a:defRPr>
            </a:lvl9pPr>
          </a:lstStyle>
          <a:p>
            <a:pPr eaLnBrk="1" hangingPunct="1">
              <a:spcAft>
                <a:spcPts val="1200"/>
              </a:spcAft>
              <a:defRPr/>
            </a:pPr>
            <a:r>
              <a:rPr lang="en-US" kern="0" dirty="0">
                <a:solidFill>
                  <a:srgbClr val="B61848"/>
                </a:solidFill>
                <a:latin typeface="Lucida Sans" pitchFamily="34" charset="0"/>
                <a:ea typeface="ＭＳ Ｐゴシック" pitchFamily="34" charset="-128"/>
                <a:cs typeface="Arial" pitchFamily="34" charset="0"/>
              </a:rPr>
              <a:t>Economic, social and environmental project targets:</a:t>
            </a:r>
            <a:r>
              <a:rPr lang="en-US" sz="1800" dirty="0" smtClean="0">
                <a:solidFill>
                  <a:srgbClr val="0088A5"/>
                </a:solidFill>
                <a:latin typeface="Lucida Sans" pitchFamily="34" charset="0"/>
                <a:ea typeface="ＭＳ Ｐゴシック" pitchFamily="34" charset="-128"/>
              </a:rPr>
              <a:t/>
            </a:r>
            <a:br>
              <a:rPr lang="en-US" sz="1800" dirty="0" smtClean="0">
                <a:solidFill>
                  <a:srgbClr val="0088A5"/>
                </a:solidFill>
                <a:latin typeface="Lucida Sans" pitchFamily="34" charset="0"/>
                <a:ea typeface="ＭＳ Ｐゴシック" pitchFamily="34" charset="-128"/>
              </a:rPr>
            </a:br>
            <a:r>
              <a:rPr lang="en-US" altLang="en-US" sz="1800" kern="0" dirty="0" smtClean="0">
                <a:latin typeface="Lucida Sans" pitchFamily="34" charset="0"/>
                <a:ea typeface="ＭＳ Ｐゴシック" pitchFamily="34" charset="-128"/>
                <a:cs typeface="Arial" pitchFamily="34" charset="0"/>
              </a:rPr>
              <a:t/>
            </a:r>
            <a:br>
              <a:rPr lang="en-US" altLang="en-US" sz="1800" kern="0" dirty="0" smtClean="0">
                <a:latin typeface="Lucida Sans" pitchFamily="34" charset="0"/>
                <a:ea typeface="ＭＳ Ｐゴシック" pitchFamily="34" charset="-128"/>
                <a:cs typeface="Arial" pitchFamily="34" charset="0"/>
              </a:rPr>
            </a:br>
            <a:r>
              <a:rPr lang="en-US" altLang="en-US" sz="1800" dirty="0" smtClean="0">
                <a:solidFill>
                  <a:srgbClr val="0088A5"/>
                </a:solidFill>
                <a:latin typeface="Lucida Sans" panose="020B0602030504020204" pitchFamily="34" charset="0"/>
                <a:cs typeface="Arial" panose="020B0604020202020204" pitchFamily="34" charset="0"/>
              </a:rPr>
              <a:t>Save </a:t>
            </a:r>
            <a:r>
              <a:rPr lang="en-US" altLang="en-US" sz="1800" dirty="0">
                <a:solidFill>
                  <a:srgbClr val="0088A5"/>
                </a:solidFill>
                <a:latin typeface="Lucida Sans" panose="020B0602030504020204" pitchFamily="34" charset="0"/>
                <a:cs typeface="Arial" panose="020B0604020202020204" pitchFamily="34" charset="0"/>
              </a:rPr>
              <a:t>resources </a:t>
            </a:r>
            <a:r>
              <a:rPr lang="en-US" altLang="en-US" sz="1800" dirty="0" smtClean="0">
                <a:solidFill>
                  <a:srgbClr val="0088A5"/>
                </a:solidFill>
                <a:latin typeface="Lucida Sans" panose="020B0602030504020204" pitchFamily="34" charset="0"/>
                <a:cs typeface="Arial" panose="020B0604020202020204" pitchFamily="34" charset="0"/>
              </a:rPr>
              <a:t>and </a:t>
            </a:r>
            <a:r>
              <a:rPr lang="en-US" altLang="en-US" sz="1800" dirty="0">
                <a:solidFill>
                  <a:srgbClr val="0088A5"/>
                </a:solidFill>
                <a:latin typeface="Lucida Sans" panose="020B0602030504020204" pitchFamily="34" charset="0"/>
                <a:cs typeface="Arial" panose="020B0604020202020204" pitchFamily="34" charset="0"/>
              </a:rPr>
              <a:t/>
            </a:r>
            <a:br>
              <a:rPr lang="en-US" altLang="en-US" sz="1800" dirty="0">
                <a:solidFill>
                  <a:srgbClr val="0088A5"/>
                </a:solidFill>
                <a:latin typeface="Lucida Sans" panose="020B0602030504020204" pitchFamily="34" charset="0"/>
                <a:cs typeface="Arial" panose="020B0604020202020204" pitchFamily="34" charset="0"/>
              </a:rPr>
            </a:br>
            <a:r>
              <a:rPr lang="en-US" altLang="en-US" sz="1800" dirty="0">
                <a:solidFill>
                  <a:srgbClr val="0088A5"/>
                </a:solidFill>
                <a:latin typeface="Lucida Sans" panose="020B0602030504020204" pitchFamily="34" charset="0"/>
                <a:cs typeface="Arial" panose="020B0604020202020204" pitchFamily="34" charset="0"/>
              </a:rPr>
              <a:t>increase economic growth</a:t>
            </a:r>
          </a:p>
          <a:p>
            <a:pPr eaLnBrk="1" hangingPunct="1">
              <a:spcAft>
                <a:spcPts val="1200"/>
              </a:spcAft>
              <a:defRPr/>
            </a:pPr>
            <a:r>
              <a:rPr lang="en-US" altLang="en-US" sz="1800" dirty="0">
                <a:solidFill>
                  <a:srgbClr val="0088A5"/>
                </a:solidFill>
                <a:latin typeface="Lucida Sans" panose="020B0602030504020204" pitchFamily="34" charset="0"/>
                <a:cs typeface="Arial" panose="020B0604020202020204" pitchFamily="34" charset="0"/>
              </a:rPr>
              <a:t>Improve quality of life and create 1,500 jobs across Europe</a:t>
            </a:r>
          </a:p>
          <a:p>
            <a:pPr eaLnBrk="1" hangingPunct="1">
              <a:spcAft>
                <a:spcPts val="1200"/>
              </a:spcAft>
              <a:defRPr/>
            </a:pPr>
            <a:r>
              <a:rPr lang="en-US" altLang="en-US" sz="1800" dirty="0">
                <a:solidFill>
                  <a:srgbClr val="0088A5"/>
                </a:solidFill>
                <a:latin typeface="Lucida Sans" panose="020B0602030504020204" pitchFamily="34" charset="0"/>
                <a:cs typeface="Arial" panose="020B0604020202020204" pitchFamily="34" charset="0"/>
              </a:rPr>
              <a:t>Reduce energy usage by 60 % and </a:t>
            </a:r>
            <a:br>
              <a:rPr lang="en-US" altLang="en-US" sz="1800" dirty="0">
                <a:solidFill>
                  <a:srgbClr val="0088A5"/>
                </a:solidFill>
                <a:latin typeface="Lucida Sans" panose="020B0602030504020204" pitchFamily="34" charset="0"/>
                <a:cs typeface="Arial" panose="020B0604020202020204" pitchFamily="34" charset="0"/>
              </a:rPr>
            </a:br>
            <a:r>
              <a:rPr lang="en-US" altLang="en-US" sz="1800" dirty="0">
                <a:solidFill>
                  <a:srgbClr val="0088A5"/>
                </a:solidFill>
                <a:latin typeface="Lucida Sans" panose="020B0602030504020204" pitchFamily="34" charset="0"/>
                <a:cs typeface="Arial" panose="020B0604020202020204" pitchFamily="34" charset="0"/>
              </a:rPr>
              <a:t>cut GHG </a:t>
            </a:r>
            <a:r>
              <a:rPr lang="en-US" altLang="en-US" sz="1800" dirty="0" smtClean="0">
                <a:solidFill>
                  <a:srgbClr val="0088A5"/>
                </a:solidFill>
                <a:latin typeface="Lucida Sans" panose="020B0602030504020204" pitchFamily="34" charset="0"/>
                <a:cs typeface="Arial" panose="020B0604020202020204" pitchFamily="34" charset="0"/>
              </a:rPr>
              <a:t>by </a:t>
            </a:r>
            <a:r>
              <a:rPr lang="en-US" altLang="en-US" sz="1800" dirty="0">
                <a:solidFill>
                  <a:srgbClr val="0088A5"/>
                </a:solidFill>
                <a:latin typeface="Lucida Sans" panose="020B0602030504020204" pitchFamily="34" charset="0"/>
                <a:cs typeface="Arial" panose="020B0604020202020204" pitchFamily="34" charset="0"/>
              </a:rPr>
              <a:t>60 %</a:t>
            </a:r>
            <a:endParaRPr lang="de-DE" altLang="en-US" sz="1800" dirty="0">
              <a:solidFill>
                <a:srgbClr val="0088A5"/>
              </a:solidFill>
              <a:latin typeface="Lucida Sans" panose="020B0602030504020204" pitchFamily="34" charset="0"/>
              <a:cs typeface="Arial" panose="020B0604020202020204" pitchFamily="34" charset="0"/>
            </a:endParaRPr>
          </a:p>
          <a:p>
            <a:pPr>
              <a:defRPr/>
            </a:pPr>
            <a:endParaRPr lang="en-US" altLang="en-US" sz="1800" kern="0" dirty="0" smtClean="0">
              <a:latin typeface="Lucida Sans" pitchFamily="34" charset="0"/>
              <a:ea typeface="ＭＳ Ｐゴシック" pitchFamily="34" charset="-128"/>
              <a:cs typeface="Arial" pitchFamily="34" charset="0"/>
            </a:endParaRPr>
          </a:p>
        </p:txBody>
      </p:sp>
      <p:sp>
        <p:nvSpPr>
          <p:cNvPr id="17413" name="Platshållare för bild 1"/>
          <p:cNvSpPr>
            <a:spLocks noGrp="1"/>
          </p:cNvSpPr>
          <p:nvPr>
            <p:ph type="pic" sz="quarter" idx="14"/>
          </p:nvPr>
        </p:nvSpPr>
        <p:spPr bwMode="auto">
          <a:xfrm>
            <a:off x="6950075" y="1341438"/>
            <a:ext cx="1944688" cy="2078037"/>
          </a:xfrm>
          <a:noFill/>
          <a:ln>
            <a:miter lim="800000"/>
            <a:headEnd/>
            <a:tailEnd/>
          </a:ln>
        </p:spPr>
      </p:sp>
      <p:pic>
        <p:nvPicPr>
          <p:cNvPr id="17414" name="Bildobjekt 2"/>
          <p:cNvPicPr>
            <a:picLocks noChangeAspect="1"/>
          </p:cNvPicPr>
          <p:nvPr/>
        </p:nvPicPr>
        <p:blipFill>
          <a:blip r:embed="rId4"/>
          <a:srcRect/>
          <a:stretch>
            <a:fillRect/>
          </a:stretch>
        </p:blipFill>
        <p:spPr bwMode="auto">
          <a:xfrm>
            <a:off x="5508625" y="1906588"/>
            <a:ext cx="3386138" cy="3844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p 1"/>
          <p:cNvGrpSpPr>
            <a:grpSpLocks/>
          </p:cNvGrpSpPr>
          <p:nvPr/>
        </p:nvGrpSpPr>
        <p:grpSpPr bwMode="auto">
          <a:xfrm>
            <a:off x="7118350" y="476250"/>
            <a:ext cx="1949450" cy="2078038"/>
            <a:chOff x="6227763" y="2133600"/>
            <a:chExt cx="2814637" cy="2735263"/>
          </a:xfrm>
        </p:grpSpPr>
        <p:pic>
          <p:nvPicPr>
            <p:cNvPr id="19466" name="Picture 6"/>
            <p:cNvPicPr>
              <a:picLocks noChangeAspect="1" noChangeArrowheads="1"/>
            </p:cNvPicPr>
            <p:nvPr/>
          </p:nvPicPr>
          <p:blipFill>
            <a:blip r:embed="rId3"/>
            <a:srcRect/>
            <a:stretch>
              <a:fillRect/>
            </a:stretch>
          </p:blipFill>
          <p:spPr bwMode="auto">
            <a:xfrm>
              <a:off x="7673975" y="2133600"/>
              <a:ext cx="1368425" cy="1331913"/>
            </a:xfrm>
            <a:prstGeom prst="rect">
              <a:avLst/>
            </a:prstGeom>
            <a:noFill/>
            <a:ln w="9525">
              <a:noFill/>
              <a:miter lim="800000"/>
              <a:headEnd/>
              <a:tailEnd/>
            </a:ln>
          </p:spPr>
        </p:pic>
        <p:pic>
          <p:nvPicPr>
            <p:cNvPr id="19467" name="Picture 8"/>
            <p:cNvPicPr>
              <a:picLocks noChangeAspect="1" noChangeArrowheads="1"/>
            </p:cNvPicPr>
            <p:nvPr/>
          </p:nvPicPr>
          <p:blipFill>
            <a:blip r:embed="rId4"/>
            <a:srcRect/>
            <a:stretch>
              <a:fillRect/>
            </a:stretch>
          </p:blipFill>
          <p:spPr bwMode="auto">
            <a:xfrm>
              <a:off x="6227763" y="3500438"/>
              <a:ext cx="1260475" cy="1331912"/>
            </a:xfrm>
            <a:prstGeom prst="rect">
              <a:avLst/>
            </a:prstGeom>
            <a:noFill/>
            <a:ln w="9525">
              <a:noFill/>
              <a:miter lim="800000"/>
              <a:headEnd/>
              <a:tailEnd/>
            </a:ln>
          </p:spPr>
        </p:pic>
        <p:pic>
          <p:nvPicPr>
            <p:cNvPr id="19468" name="Picture 10"/>
            <p:cNvPicPr>
              <a:picLocks noChangeAspect="1" noChangeArrowheads="1"/>
            </p:cNvPicPr>
            <p:nvPr/>
          </p:nvPicPr>
          <p:blipFill>
            <a:blip r:embed="rId5"/>
            <a:srcRect/>
            <a:stretch>
              <a:fillRect/>
            </a:stretch>
          </p:blipFill>
          <p:spPr bwMode="auto">
            <a:xfrm>
              <a:off x="7488238" y="3429000"/>
              <a:ext cx="1368425" cy="1439863"/>
            </a:xfrm>
            <a:prstGeom prst="rect">
              <a:avLst/>
            </a:prstGeom>
            <a:noFill/>
            <a:ln w="9525">
              <a:noFill/>
              <a:miter lim="800000"/>
              <a:headEnd/>
              <a:tailEnd/>
            </a:ln>
          </p:spPr>
        </p:pic>
      </p:grpSp>
      <p:pic>
        <p:nvPicPr>
          <p:cNvPr id="19459" name="Bildobjekt 5"/>
          <p:cNvPicPr>
            <a:picLocks noChangeAspect="1"/>
          </p:cNvPicPr>
          <p:nvPr/>
        </p:nvPicPr>
        <p:blipFill>
          <a:blip r:embed="rId6"/>
          <a:srcRect/>
          <a:stretch>
            <a:fillRect/>
          </a:stretch>
        </p:blipFill>
        <p:spPr bwMode="auto">
          <a:xfrm>
            <a:off x="2436813" y="4090988"/>
            <a:ext cx="3441700" cy="2582862"/>
          </a:xfrm>
          <a:prstGeom prst="rect">
            <a:avLst/>
          </a:prstGeom>
          <a:noFill/>
          <a:ln w="9525">
            <a:noFill/>
            <a:miter lim="800000"/>
            <a:headEnd/>
            <a:tailEnd/>
          </a:ln>
        </p:spPr>
      </p:pic>
      <p:sp>
        <p:nvSpPr>
          <p:cNvPr id="19460" name="Title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12 Smart Solutions – Low Energy Districts</a:t>
            </a:r>
          </a:p>
        </p:txBody>
      </p:sp>
      <p:sp>
        <p:nvSpPr>
          <p:cNvPr id="3" name="Content Placeholder 2"/>
          <p:cNvSpPr>
            <a:spLocks noGrp="1"/>
          </p:cNvSpPr>
          <p:nvPr>
            <p:ph sz="quarter" idx="13"/>
          </p:nvPr>
        </p:nvSpPr>
        <p:spPr>
          <a:xfrm>
            <a:off x="250825" y="620713"/>
            <a:ext cx="7058025" cy="1087437"/>
          </a:xfrm>
        </p:spPr>
        <p:txBody>
          <a:bodyPr/>
          <a:lstStyle/>
          <a:p>
            <a:pPr>
              <a:defRPr/>
            </a:pPr>
            <a:endParaRPr lang="en-US"/>
          </a:p>
          <a:p>
            <a:pPr lvl="1">
              <a:buFont typeface="+mj-lt"/>
              <a:buAutoNum type="arabicPeriod"/>
              <a:defRPr/>
            </a:pPr>
            <a:r>
              <a:rPr lang="en-US" sz="1600" b="1" i="1">
                <a:solidFill>
                  <a:srgbClr val="0088A5"/>
                </a:solidFill>
              </a:rPr>
              <a:t>Efficient and smart climate shell refurbishment (S,C,B)</a:t>
            </a:r>
          </a:p>
          <a:p>
            <a:pPr marL="742950" lvl="1" indent="-285750">
              <a:buFont typeface="Arial" panose="020B0604020202020204" pitchFamily="34" charset="0"/>
              <a:buChar char="•"/>
              <a:defRPr/>
            </a:pPr>
            <a:r>
              <a:rPr lang="en-US" sz="1600" i="1">
                <a:solidFill>
                  <a:srgbClr val="0088A5"/>
                </a:solidFill>
              </a:rPr>
              <a:t>Windows with extra low U-values, 0,7, with quadruple glazing</a:t>
            </a:r>
          </a:p>
          <a:p>
            <a:pPr marL="742950" lvl="1" indent="-285750">
              <a:buFont typeface="Arial" panose="020B0604020202020204" pitchFamily="34" charset="0"/>
              <a:buChar char="•"/>
              <a:defRPr/>
            </a:pPr>
            <a:r>
              <a:rPr lang="sv-SE" sz="1600" i="1" err="1">
                <a:solidFill>
                  <a:srgbClr val="0088A5"/>
                </a:solidFill>
              </a:rPr>
              <a:t>Reducing</a:t>
            </a:r>
            <a:r>
              <a:rPr lang="sv-SE" sz="1600" i="1">
                <a:solidFill>
                  <a:srgbClr val="0088A5"/>
                </a:solidFill>
              </a:rPr>
              <a:t> hot </a:t>
            </a:r>
            <a:r>
              <a:rPr lang="sv-SE" sz="1600" i="1" err="1">
                <a:solidFill>
                  <a:srgbClr val="0088A5"/>
                </a:solidFill>
              </a:rPr>
              <a:t>water</a:t>
            </a:r>
            <a:r>
              <a:rPr lang="sv-SE" sz="1600" i="1">
                <a:solidFill>
                  <a:srgbClr val="0088A5"/>
                </a:solidFill>
              </a:rPr>
              <a:t> </a:t>
            </a:r>
            <a:r>
              <a:rPr lang="sv-SE" sz="1600" i="1" err="1">
                <a:solidFill>
                  <a:srgbClr val="0088A5"/>
                </a:solidFill>
              </a:rPr>
              <a:t>losses</a:t>
            </a:r>
            <a:endParaRPr lang="sv-SE" sz="1600" i="1">
              <a:solidFill>
                <a:srgbClr val="0088A5"/>
              </a:solidFill>
            </a:endParaRPr>
          </a:p>
          <a:p>
            <a:pPr marL="742950" lvl="1" indent="-285750">
              <a:buFont typeface="Arial" panose="020B0604020202020204" pitchFamily="34" charset="0"/>
              <a:buChar char="•"/>
              <a:defRPr/>
            </a:pPr>
            <a:r>
              <a:rPr lang="en-US" sz="1600" i="1">
                <a:solidFill>
                  <a:srgbClr val="0088A5"/>
                </a:solidFill>
              </a:rPr>
              <a:t>Recovering heat from drainage water</a:t>
            </a:r>
          </a:p>
          <a:p>
            <a:pPr marL="742950" lvl="1" indent="-285750">
              <a:buFont typeface="Arial" panose="020B0604020202020204" pitchFamily="34" charset="0"/>
              <a:buChar char="•"/>
              <a:defRPr/>
            </a:pPr>
            <a:r>
              <a:rPr lang="sv-SE" sz="1600" i="1" err="1">
                <a:solidFill>
                  <a:srgbClr val="0088A5"/>
                </a:solidFill>
              </a:rPr>
              <a:t>Efficient</a:t>
            </a:r>
            <a:r>
              <a:rPr lang="sv-SE" sz="1600" i="1">
                <a:solidFill>
                  <a:srgbClr val="0088A5"/>
                </a:solidFill>
              </a:rPr>
              <a:t> </a:t>
            </a:r>
            <a:r>
              <a:rPr lang="sv-SE" sz="1600" i="1" err="1">
                <a:solidFill>
                  <a:srgbClr val="0088A5"/>
                </a:solidFill>
              </a:rPr>
              <a:t>lighting</a:t>
            </a:r>
            <a:endParaRPr lang="sv-SE" sz="1600" i="1">
              <a:solidFill>
                <a:srgbClr val="0088A5"/>
              </a:solidFill>
            </a:endParaRPr>
          </a:p>
          <a:p>
            <a:pPr marL="742950" lvl="1" indent="-285750">
              <a:buFont typeface="Arial" panose="020B0604020202020204" pitchFamily="34" charset="0"/>
              <a:buChar char="•"/>
              <a:defRPr/>
            </a:pPr>
            <a:r>
              <a:rPr lang="sv-SE" sz="1600" i="1" err="1">
                <a:solidFill>
                  <a:srgbClr val="0088A5"/>
                </a:solidFill>
              </a:rPr>
              <a:t>Additional</a:t>
            </a:r>
            <a:r>
              <a:rPr lang="sv-SE" sz="1600" i="1">
                <a:solidFill>
                  <a:srgbClr val="0088A5"/>
                </a:solidFill>
              </a:rPr>
              <a:t> </a:t>
            </a:r>
            <a:r>
              <a:rPr lang="sv-SE" sz="1600" i="1" err="1">
                <a:solidFill>
                  <a:srgbClr val="0088A5"/>
                </a:solidFill>
              </a:rPr>
              <a:t>insulation</a:t>
            </a:r>
            <a:r>
              <a:rPr lang="sv-SE" sz="1600" i="1">
                <a:solidFill>
                  <a:srgbClr val="0088A5"/>
                </a:solidFill>
              </a:rPr>
              <a:t> on </a:t>
            </a:r>
            <a:r>
              <a:rPr lang="sv-SE" sz="1600" i="1" err="1">
                <a:solidFill>
                  <a:srgbClr val="0088A5"/>
                </a:solidFill>
              </a:rPr>
              <a:t>outer</a:t>
            </a:r>
            <a:r>
              <a:rPr lang="sv-SE" sz="1600" i="1">
                <a:solidFill>
                  <a:srgbClr val="0088A5"/>
                </a:solidFill>
              </a:rPr>
              <a:t> </a:t>
            </a:r>
            <a:r>
              <a:rPr lang="sv-SE" sz="1600" i="1" err="1">
                <a:solidFill>
                  <a:srgbClr val="0088A5"/>
                </a:solidFill>
              </a:rPr>
              <a:t>walls</a:t>
            </a:r>
            <a:r>
              <a:rPr lang="sv-SE" sz="1600" i="1">
                <a:solidFill>
                  <a:srgbClr val="0088A5"/>
                </a:solidFill>
              </a:rPr>
              <a:t> and </a:t>
            </a:r>
            <a:r>
              <a:rPr lang="sv-SE" sz="1600" i="1" err="1">
                <a:solidFill>
                  <a:srgbClr val="0088A5"/>
                </a:solidFill>
              </a:rPr>
              <a:t>roof</a:t>
            </a:r>
            <a:endParaRPr lang="sv-SE" sz="1600" i="1">
              <a:solidFill>
                <a:srgbClr val="0088A5"/>
              </a:solidFill>
            </a:endParaRPr>
          </a:p>
          <a:p>
            <a:pPr marL="742950" lvl="1" indent="-285750">
              <a:buFont typeface="Arial" panose="020B0604020202020204" pitchFamily="34" charset="0"/>
              <a:buChar char="•"/>
              <a:defRPr/>
            </a:pPr>
            <a:r>
              <a:rPr lang="sv-SE" sz="1600" i="1">
                <a:solidFill>
                  <a:srgbClr val="0088A5"/>
                </a:solidFill>
              </a:rPr>
              <a:t>Smart </a:t>
            </a:r>
            <a:r>
              <a:rPr lang="sv-SE" sz="1600" i="1" err="1">
                <a:solidFill>
                  <a:srgbClr val="0088A5"/>
                </a:solidFill>
              </a:rPr>
              <a:t>heating</a:t>
            </a:r>
            <a:r>
              <a:rPr lang="sv-SE" sz="1600" i="1">
                <a:solidFill>
                  <a:srgbClr val="0088A5"/>
                </a:solidFill>
              </a:rPr>
              <a:t>, </a:t>
            </a:r>
            <a:r>
              <a:rPr lang="sv-SE" sz="1600" i="1" err="1">
                <a:solidFill>
                  <a:srgbClr val="0088A5"/>
                </a:solidFill>
              </a:rPr>
              <a:t>cooling</a:t>
            </a:r>
            <a:r>
              <a:rPr lang="sv-SE" sz="1600" i="1">
                <a:solidFill>
                  <a:srgbClr val="0088A5"/>
                </a:solidFill>
              </a:rPr>
              <a:t> and ventilation systems</a:t>
            </a:r>
          </a:p>
          <a:p>
            <a:pPr marL="742950" lvl="1" indent="-285750">
              <a:buFont typeface="Arial" panose="020B0604020202020204" pitchFamily="34" charset="0"/>
              <a:buChar char="•"/>
              <a:defRPr/>
            </a:pPr>
            <a:r>
              <a:rPr lang="sv-SE" sz="1600" i="1">
                <a:solidFill>
                  <a:srgbClr val="0088A5"/>
                </a:solidFill>
              </a:rPr>
              <a:t>New </a:t>
            </a:r>
            <a:r>
              <a:rPr lang="sv-SE" sz="1600" i="1" err="1">
                <a:solidFill>
                  <a:srgbClr val="0088A5"/>
                </a:solidFill>
              </a:rPr>
              <a:t>energy</a:t>
            </a:r>
            <a:r>
              <a:rPr lang="sv-SE" sz="1600" i="1">
                <a:solidFill>
                  <a:srgbClr val="0088A5"/>
                </a:solidFill>
              </a:rPr>
              <a:t> </a:t>
            </a:r>
            <a:r>
              <a:rPr lang="sv-SE" sz="1600" i="1" err="1">
                <a:solidFill>
                  <a:srgbClr val="0088A5"/>
                </a:solidFill>
              </a:rPr>
              <a:t>efficient</a:t>
            </a:r>
            <a:r>
              <a:rPr lang="sv-SE" sz="1600" i="1">
                <a:solidFill>
                  <a:srgbClr val="0088A5"/>
                </a:solidFill>
              </a:rPr>
              <a:t> elevators</a:t>
            </a:r>
          </a:p>
          <a:p>
            <a:pPr marL="17100" lvl="1" indent="0">
              <a:defRPr/>
            </a:pPr>
            <a:endParaRPr lang="en-US" sz="1600" b="1"/>
          </a:p>
        </p:txBody>
      </p:sp>
      <p:pic>
        <p:nvPicPr>
          <p:cNvPr id="19462" name="Picture 12"/>
          <p:cNvPicPr>
            <a:picLocks noChangeAspect="1" noChangeArrowheads="1"/>
          </p:cNvPicPr>
          <p:nvPr/>
        </p:nvPicPr>
        <p:blipFill>
          <a:blip r:embed="rId7"/>
          <a:srcRect/>
          <a:stretch>
            <a:fillRect/>
          </a:stretch>
        </p:blipFill>
        <p:spPr bwMode="auto">
          <a:xfrm>
            <a:off x="7197725" y="479425"/>
            <a:ext cx="922338" cy="981075"/>
          </a:xfrm>
          <a:prstGeom prst="rect">
            <a:avLst/>
          </a:prstGeom>
          <a:noFill/>
          <a:ln w="9525">
            <a:noFill/>
            <a:miter lim="800000"/>
            <a:headEnd/>
            <a:tailEnd/>
          </a:ln>
        </p:spPr>
      </p:pic>
      <p:pic>
        <p:nvPicPr>
          <p:cNvPr id="4" name="Bildobjekt 3"/>
          <p:cNvPicPr>
            <a:picLocks noChangeAspect="1"/>
          </p:cNvPicPr>
          <p:nvPr/>
        </p:nvPicPr>
        <p:blipFill>
          <a:blip r:embed="rId8"/>
          <a:stretch>
            <a:fillRect/>
          </a:stretch>
        </p:blipFill>
        <p:spPr>
          <a:xfrm>
            <a:off x="7523347" y="4111951"/>
            <a:ext cx="1750776" cy="2574492"/>
          </a:xfrm>
          <a:prstGeom prst="rect">
            <a:avLst/>
          </a:prstGeom>
          <a:noFill/>
          <a:ln w="190500" cap="rnd">
            <a:noFill/>
          </a:ln>
          <a:effectLst/>
          <a:scene3d>
            <a:camera prst="orthographicFront"/>
            <a:lightRig rig="twoPt" dir="t">
              <a:rot lat="0" lon="0" rev="7800000"/>
            </a:lightRig>
          </a:scene3d>
          <a:sp3d contourW="6350">
            <a:bevelT w="50800" h="16510"/>
            <a:contourClr>
              <a:srgbClr val="C0C0C0"/>
            </a:contourClr>
          </a:sp3d>
        </p:spPr>
      </p:pic>
      <p:pic>
        <p:nvPicPr>
          <p:cNvPr id="19464" name="Bildobjekt 1"/>
          <p:cNvPicPr>
            <a:picLocks noChangeAspect="1"/>
          </p:cNvPicPr>
          <p:nvPr/>
        </p:nvPicPr>
        <p:blipFill>
          <a:blip r:embed="rId9"/>
          <a:srcRect/>
          <a:stretch>
            <a:fillRect/>
          </a:stretch>
        </p:blipFill>
        <p:spPr bwMode="auto">
          <a:xfrm>
            <a:off x="-1181100" y="4090988"/>
            <a:ext cx="3894138" cy="2595562"/>
          </a:xfrm>
          <a:prstGeom prst="rect">
            <a:avLst/>
          </a:prstGeom>
          <a:noFill/>
          <a:ln w="9525">
            <a:noFill/>
            <a:miter lim="800000"/>
            <a:headEnd/>
            <a:tailEnd/>
          </a:ln>
        </p:spPr>
      </p:pic>
      <p:pic>
        <p:nvPicPr>
          <p:cNvPr id="19465" name="Bildobjekt 1"/>
          <p:cNvPicPr>
            <a:picLocks noChangeAspect="1"/>
          </p:cNvPicPr>
          <p:nvPr/>
        </p:nvPicPr>
        <p:blipFill>
          <a:blip r:embed="rId10"/>
          <a:srcRect/>
          <a:stretch>
            <a:fillRect/>
          </a:stretch>
        </p:blipFill>
        <p:spPr bwMode="auto">
          <a:xfrm>
            <a:off x="5583238" y="4090988"/>
            <a:ext cx="1939925" cy="26019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250825" y="476250"/>
            <a:ext cx="6203950"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12 Smart Solutions – Low Energy Districts</a:t>
            </a:r>
          </a:p>
        </p:txBody>
      </p:sp>
      <p:sp>
        <p:nvSpPr>
          <p:cNvPr id="3" name="Content Placeholder 2"/>
          <p:cNvSpPr>
            <a:spLocks noGrp="1"/>
          </p:cNvSpPr>
          <p:nvPr>
            <p:ph sz="quarter" idx="13"/>
          </p:nvPr>
        </p:nvSpPr>
        <p:spPr>
          <a:xfrm>
            <a:off x="250825" y="692150"/>
            <a:ext cx="7058025" cy="1223963"/>
          </a:xfrm>
        </p:spPr>
        <p:txBody>
          <a:bodyPr/>
          <a:lstStyle/>
          <a:p>
            <a:pPr>
              <a:defRPr/>
            </a:pPr>
            <a:endParaRPr lang="en-US"/>
          </a:p>
          <a:p>
            <a:pPr lvl="1">
              <a:buFont typeface="+mj-lt"/>
              <a:buAutoNum type="arabicPeriod"/>
              <a:defRPr/>
            </a:pPr>
            <a:r>
              <a:rPr lang="en-US" sz="1600" b="1" i="1">
                <a:solidFill>
                  <a:srgbClr val="0088A5"/>
                </a:solidFill>
              </a:rPr>
              <a:t>Efficient and smart climate shell refurbishment (S,C,B)</a:t>
            </a:r>
          </a:p>
          <a:p>
            <a:pPr lvl="1">
              <a:buFont typeface="+mj-lt"/>
              <a:buAutoNum type="arabicPeriod"/>
              <a:defRPr/>
            </a:pPr>
            <a:r>
              <a:rPr lang="en-US" sz="1600" b="1" i="1">
                <a:solidFill>
                  <a:srgbClr val="0088A5"/>
                </a:solidFill>
              </a:rPr>
              <a:t>Smart building logistics with alternative fueled vehicles (S)</a:t>
            </a:r>
          </a:p>
          <a:p>
            <a:pPr lvl="1">
              <a:buFont typeface="+mj-lt"/>
              <a:buAutoNum type="arabicPeriod"/>
              <a:defRPr/>
            </a:pPr>
            <a:r>
              <a:rPr lang="en-US" sz="1600" b="1" i="1">
                <a:solidFill>
                  <a:srgbClr val="0088A5"/>
                </a:solidFill>
              </a:rPr>
              <a:t>Smart energy tenants through information (S,C,B)</a:t>
            </a:r>
          </a:p>
          <a:p>
            <a:pPr lvl="1">
              <a:buFont typeface="+mj-lt"/>
              <a:buAutoNum type="arabicPeriod"/>
              <a:defRPr/>
            </a:pPr>
            <a:r>
              <a:rPr lang="en-US" sz="1600" b="1" i="1">
                <a:solidFill>
                  <a:srgbClr val="0088A5"/>
                </a:solidFill>
              </a:rPr>
              <a:t>Smart local production of electricity and integration with buildings and grid (S,C,B)</a:t>
            </a:r>
          </a:p>
          <a:p>
            <a:pPr marL="17100" lvl="1" indent="0">
              <a:defRPr/>
            </a:pPr>
            <a:endParaRPr lang="en-US" sz="1600" b="1"/>
          </a:p>
        </p:txBody>
      </p:sp>
      <p:grpSp>
        <p:nvGrpSpPr>
          <p:cNvPr id="21508" name="Grupp 1"/>
          <p:cNvGrpSpPr>
            <a:grpSpLocks/>
          </p:cNvGrpSpPr>
          <p:nvPr/>
        </p:nvGrpSpPr>
        <p:grpSpPr bwMode="auto">
          <a:xfrm>
            <a:off x="7118350" y="476250"/>
            <a:ext cx="1949450" cy="2078038"/>
            <a:chOff x="6227763" y="2133600"/>
            <a:chExt cx="2814637" cy="2735263"/>
          </a:xfrm>
        </p:grpSpPr>
        <p:pic>
          <p:nvPicPr>
            <p:cNvPr id="21514" name="Picture 6"/>
            <p:cNvPicPr>
              <a:picLocks noChangeAspect="1" noChangeArrowheads="1"/>
            </p:cNvPicPr>
            <p:nvPr/>
          </p:nvPicPr>
          <p:blipFill>
            <a:blip r:embed="rId3"/>
            <a:srcRect/>
            <a:stretch>
              <a:fillRect/>
            </a:stretch>
          </p:blipFill>
          <p:spPr bwMode="auto">
            <a:xfrm>
              <a:off x="7673975" y="2133600"/>
              <a:ext cx="1368425" cy="1331913"/>
            </a:xfrm>
            <a:prstGeom prst="rect">
              <a:avLst/>
            </a:prstGeom>
            <a:noFill/>
            <a:ln w="9525">
              <a:noFill/>
              <a:miter lim="800000"/>
              <a:headEnd/>
              <a:tailEnd/>
            </a:ln>
          </p:spPr>
        </p:pic>
        <p:pic>
          <p:nvPicPr>
            <p:cNvPr id="21515" name="Picture 8"/>
            <p:cNvPicPr>
              <a:picLocks noChangeAspect="1" noChangeArrowheads="1"/>
            </p:cNvPicPr>
            <p:nvPr/>
          </p:nvPicPr>
          <p:blipFill>
            <a:blip r:embed="rId4"/>
            <a:srcRect/>
            <a:stretch>
              <a:fillRect/>
            </a:stretch>
          </p:blipFill>
          <p:spPr bwMode="auto">
            <a:xfrm>
              <a:off x="6227763" y="3500438"/>
              <a:ext cx="1260475" cy="1331912"/>
            </a:xfrm>
            <a:prstGeom prst="rect">
              <a:avLst/>
            </a:prstGeom>
            <a:noFill/>
            <a:ln w="9525">
              <a:noFill/>
              <a:miter lim="800000"/>
              <a:headEnd/>
              <a:tailEnd/>
            </a:ln>
          </p:spPr>
        </p:pic>
        <p:pic>
          <p:nvPicPr>
            <p:cNvPr id="21516" name="Picture 10"/>
            <p:cNvPicPr>
              <a:picLocks noChangeAspect="1" noChangeArrowheads="1"/>
            </p:cNvPicPr>
            <p:nvPr/>
          </p:nvPicPr>
          <p:blipFill>
            <a:blip r:embed="rId5"/>
            <a:srcRect/>
            <a:stretch>
              <a:fillRect/>
            </a:stretch>
          </p:blipFill>
          <p:spPr bwMode="auto">
            <a:xfrm>
              <a:off x="7488238" y="3429000"/>
              <a:ext cx="1368425" cy="1439863"/>
            </a:xfrm>
            <a:prstGeom prst="rect">
              <a:avLst/>
            </a:prstGeom>
            <a:noFill/>
            <a:ln w="9525">
              <a:noFill/>
              <a:miter lim="800000"/>
              <a:headEnd/>
              <a:tailEnd/>
            </a:ln>
          </p:spPr>
        </p:pic>
      </p:grpSp>
      <p:pic>
        <p:nvPicPr>
          <p:cNvPr id="21509" name="Picture 12"/>
          <p:cNvPicPr>
            <a:picLocks noChangeAspect="1" noChangeArrowheads="1"/>
          </p:cNvPicPr>
          <p:nvPr/>
        </p:nvPicPr>
        <p:blipFill>
          <a:blip r:embed="rId6"/>
          <a:srcRect/>
          <a:stretch>
            <a:fillRect/>
          </a:stretch>
        </p:blipFill>
        <p:spPr bwMode="auto">
          <a:xfrm>
            <a:off x="7197725" y="479425"/>
            <a:ext cx="922338" cy="981075"/>
          </a:xfrm>
          <a:prstGeom prst="rect">
            <a:avLst/>
          </a:prstGeom>
          <a:noFill/>
          <a:ln w="9525">
            <a:noFill/>
            <a:miter lim="800000"/>
            <a:headEnd/>
            <a:tailEnd/>
          </a:ln>
        </p:spPr>
      </p:pic>
      <p:pic>
        <p:nvPicPr>
          <p:cNvPr id="21510" name="Bildobjekt 3"/>
          <p:cNvPicPr>
            <a:picLocks noChangeAspect="1"/>
          </p:cNvPicPr>
          <p:nvPr/>
        </p:nvPicPr>
        <p:blipFill>
          <a:blip r:embed="rId7"/>
          <a:srcRect/>
          <a:stretch>
            <a:fillRect/>
          </a:stretch>
        </p:blipFill>
        <p:spPr bwMode="auto">
          <a:xfrm>
            <a:off x="3743325" y="4365625"/>
            <a:ext cx="2503488" cy="1638300"/>
          </a:xfrm>
          <a:prstGeom prst="rect">
            <a:avLst/>
          </a:prstGeom>
          <a:noFill/>
          <a:ln w="9525">
            <a:noFill/>
            <a:miter lim="800000"/>
            <a:headEnd/>
            <a:tailEnd/>
          </a:ln>
        </p:spPr>
      </p:pic>
      <p:pic>
        <p:nvPicPr>
          <p:cNvPr id="21511" name="Bildobjekt 1"/>
          <p:cNvPicPr>
            <a:picLocks noChangeAspect="1"/>
          </p:cNvPicPr>
          <p:nvPr/>
        </p:nvPicPr>
        <p:blipFill>
          <a:blip r:embed="rId8"/>
          <a:srcRect/>
          <a:stretch>
            <a:fillRect/>
          </a:stretch>
        </p:blipFill>
        <p:spPr bwMode="auto">
          <a:xfrm>
            <a:off x="5778500" y="2738438"/>
            <a:ext cx="3289300" cy="2085975"/>
          </a:xfrm>
          <a:prstGeom prst="rect">
            <a:avLst/>
          </a:prstGeom>
          <a:noFill/>
          <a:ln w="9525">
            <a:noFill/>
            <a:miter lim="800000"/>
            <a:headEnd/>
            <a:tailEnd/>
          </a:ln>
        </p:spPr>
      </p:pic>
      <p:pic>
        <p:nvPicPr>
          <p:cNvPr id="21512" name="Bildobjekt 3"/>
          <p:cNvPicPr>
            <a:picLocks noChangeAspect="1"/>
          </p:cNvPicPr>
          <p:nvPr/>
        </p:nvPicPr>
        <p:blipFill>
          <a:blip r:embed="rId9"/>
          <a:srcRect b="42026"/>
          <a:stretch>
            <a:fillRect/>
          </a:stretch>
        </p:blipFill>
        <p:spPr bwMode="auto">
          <a:xfrm>
            <a:off x="6326188" y="4943475"/>
            <a:ext cx="2624137" cy="993775"/>
          </a:xfrm>
          <a:prstGeom prst="rect">
            <a:avLst/>
          </a:prstGeom>
          <a:noFill/>
          <a:ln w="9525">
            <a:noFill/>
            <a:miter lim="800000"/>
            <a:headEnd/>
            <a:tailEnd/>
          </a:ln>
        </p:spPr>
      </p:pic>
      <p:pic>
        <p:nvPicPr>
          <p:cNvPr id="21513" name="Bildobjekt 1"/>
          <p:cNvPicPr>
            <a:picLocks noChangeAspect="1"/>
          </p:cNvPicPr>
          <p:nvPr/>
        </p:nvPicPr>
        <p:blipFill>
          <a:blip r:embed="rId10"/>
          <a:srcRect/>
          <a:stretch>
            <a:fillRect/>
          </a:stretch>
        </p:blipFill>
        <p:spPr bwMode="auto">
          <a:xfrm>
            <a:off x="-19050" y="3789363"/>
            <a:ext cx="3765550" cy="221456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Bildobjekt 1"/>
          <p:cNvPicPr>
            <a:picLocks noChangeAspect="1"/>
          </p:cNvPicPr>
          <p:nvPr/>
        </p:nvPicPr>
        <p:blipFill>
          <a:blip r:embed="rId3"/>
          <a:srcRect/>
          <a:stretch>
            <a:fillRect/>
          </a:stretch>
        </p:blipFill>
        <p:spPr bwMode="auto">
          <a:xfrm>
            <a:off x="4560888" y="3889375"/>
            <a:ext cx="3106737" cy="2266950"/>
          </a:xfrm>
          <a:prstGeom prst="rect">
            <a:avLst/>
          </a:prstGeom>
          <a:noFill/>
          <a:ln w="9525">
            <a:noFill/>
            <a:miter lim="800000"/>
            <a:headEnd/>
            <a:tailEnd/>
          </a:ln>
        </p:spPr>
      </p:pic>
      <p:sp>
        <p:nvSpPr>
          <p:cNvPr id="3" name="Content Placeholder 2"/>
          <p:cNvSpPr>
            <a:spLocks noGrp="1"/>
          </p:cNvSpPr>
          <p:nvPr>
            <p:ph sz="quarter" idx="13"/>
          </p:nvPr>
        </p:nvSpPr>
        <p:spPr>
          <a:xfrm>
            <a:off x="328613" y="908050"/>
            <a:ext cx="5667375" cy="3744913"/>
          </a:xfrm>
        </p:spPr>
        <p:txBody>
          <a:bodyPr/>
          <a:lstStyle/>
          <a:p>
            <a:pPr lvl="1">
              <a:buFont typeface="+mj-lt"/>
              <a:buAutoNum type="arabicPeriod" startAt="5"/>
              <a:defRPr/>
            </a:pPr>
            <a:r>
              <a:rPr lang="en-US" sz="1600" b="1" i="1">
                <a:solidFill>
                  <a:srgbClr val="0088A5"/>
                </a:solidFill>
              </a:rPr>
              <a:t>Smart lighting, lamp and traffic posts as hubs for communication (S,C,B)</a:t>
            </a:r>
          </a:p>
          <a:p>
            <a:pPr lvl="1">
              <a:buFont typeface="+mj-lt"/>
              <a:buAutoNum type="arabicPeriod" startAt="5"/>
              <a:defRPr/>
            </a:pPr>
            <a:r>
              <a:rPr lang="en-US" sz="1600" b="1" i="1">
                <a:solidFill>
                  <a:srgbClr val="0088A5"/>
                </a:solidFill>
              </a:rPr>
              <a:t>Waste heat integration by new business models (S,B) </a:t>
            </a:r>
          </a:p>
          <a:p>
            <a:pPr lvl="1">
              <a:buFont typeface="+mj-lt"/>
              <a:buAutoNum type="arabicPeriod" startAt="5"/>
              <a:defRPr/>
            </a:pPr>
            <a:r>
              <a:rPr lang="en-US" sz="1600" b="1" i="1">
                <a:solidFill>
                  <a:srgbClr val="0088A5"/>
                </a:solidFill>
              </a:rPr>
              <a:t>Smart waste collecting, turning waste to electricity, heat and biogas for vehicles (S)</a:t>
            </a:r>
          </a:p>
          <a:p>
            <a:pPr lvl="1">
              <a:buFont typeface="+mj-lt"/>
              <a:buAutoNum type="arabicPeriod" startAt="5"/>
              <a:defRPr/>
            </a:pPr>
            <a:endParaRPr lang="en-US" sz="1600" b="1" i="1">
              <a:solidFill>
                <a:srgbClr val="0088A5"/>
              </a:solidFill>
            </a:endParaRPr>
          </a:p>
          <a:p>
            <a:pPr lvl="1">
              <a:buFont typeface="+mj-lt"/>
              <a:buAutoNum type="arabicPeriod" startAt="5"/>
              <a:defRPr/>
            </a:pPr>
            <a:endParaRPr lang="en-US" sz="1600" b="1" i="1">
              <a:solidFill>
                <a:srgbClr val="0088A5"/>
              </a:solidFill>
            </a:endParaRPr>
          </a:p>
          <a:p>
            <a:pPr>
              <a:defRPr/>
            </a:pPr>
            <a:endParaRPr lang="en-US"/>
          </a:p>
        </p:txBody>
      </p:sp>
      <p:grpSp>
        <p:nvGrpSpPr>
          <p:cNvPr id="23556" name="Group 11"/>
          <p:cNvGrpSpPr>
            <a:grpSpLocks/>
          </p:cNvGrpSpPr>
          <p:nvPr/>
        </p:nvGrpSpPr>
        <p:grpSpPr bwMode="auto">
          <a:xfrm>
            <a:off x="7178675" y="404813"/>
            <a:ext cx="1878013" cy="2078037"/>
            <a:chOff x="6300190" y="2133008"/>
            <a:chExt cx="2736001" cy="2735992"/>
          </a:xfrm>
        </p:grpSpPr>
        <p:pic>
          <p:nvPicPr>
            <p:cNvPr id="23563" name="Picture 13"/>
            <p:cNvPicPr>
              <a:picLocks noChangeAspect="1" noChangeArrowheads="1"/>
            </p:cNvPicPr>
            <p:nvPr/>
          </p:nvPicPr>
          <p:blipFill>
            <a:blip r:embed="rId4"/>
            <a:srcRect/>
            <a:stretch>
              <a:fillRect/>
            </a:stretch>
          </p:blipFill>
          <p:spPr bwMode="auto">
            <a:xfrm>
              <a:off x="7668191" y="2133008"/>
              <a:ext cx="1368000" cy="1368000"/>
            </a:xfrm>
            <a:prstGeom prst="rect">
              <a:avLst/>
            </a:prstGeom>
            <a:noFill/>
            <a:ln w="9525">
              <a:noFill/>
              <a:miter lim="800000"/>
              <a:headEnd/>
              <a:tailEnd/>
            </a:ln>
          </p:spPr>
        </p:pic>
        <p:pic>
          <p:nvPicPr>
            <p:cNvPr id="23564" name="Picture 14"/>
            <p:cNvPicPr>
              <a:picLocks noChangeAspect="1" noChangeArrowheads="1"/>
            </p:cNvPicPr>
            <p:nvPr/>
          </p:nvPicPr>
          <p:blipFill>
            <a:blip r:embed="rId5"/>
            <a:srcRect/>
            <a:stretch>
              <a:fillRect/>
            </a:stretch>
          </p:blipFill>
          <p:spPr bwMode="auto">
            <a:xfrm>
              <a:off x="6300190" y="3501008"/>
              <a:ext cx="1332000" cy="1332000"/>
            </a:xfrm>
            <a:prstGeom prst="rect">
              <a:avLst/>
            </a:prstGeom>
            <a:noFill/>
            <a:ln w="9525">
              <a:noFill/>
              <a:miter lim="800000"/>
              <a:headEnd/>
              <a:tailEnd/>
            </a:ln>
          </p:spPr>
        </p:pic>
        <p:pic>
          <p:nvPicPr>
            <p:cNvPr id="23565" name="Picture 15"/>
            <p:cNvPicPr>
              <a:picLocks noChangeAspect="1" noChangeArrowheads="1"/>
            </p:cNvPicPr>
            <p:nvPr/>
          </p:nvPicPr>
          <p:blipFill>
            <a:blip r:embed="rId6"/>
            <a:srcRect/>
            <a:stretch>
              <a:fillRect/>
            </a:stretch>
          </p:blipFill>
          <p:spPr bwMode="auto">
            <a:xfrm>
              <a:off x="7583830" y="3429000"/>
              <a:ext cx="1296000" cy="1440000"/>
            </a:xfrm>
            <a:prstGeom prst="rect">
              <a:avLst/>
            </a:prstGeom>
            <a:noFill/>
            <a:ln w="9525">
              <a:noFill/>
              <a:miter lim="800000"/>
              <a:headEnd/>
              <a:tailEnd/>
            </a:ln>
          </p:spPr>
        </p:pic>
      </p:grpSp>
      <p:sp>
        <p:nvSpPr>
          <p:cNvPr id="23557" name="Title 1"/>
          <p:cNvSpPr>
            <a:spLocks noGrp="1"/>
          </p:cNvSpPr>
          <p:nvPr>
            <p:ph type="title"/>
          </p:nvPr>
        </p:nvSpPr>
        <p:spPr bwMode="auto">
          <a:xfrm>
            <a:off x="328613" y="314325"/>
            <a:ext cx="6842125"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12 Smart Solutions – Integrated Infrastructure</a:t>
            </a:r>
          </a:p>
        </p:txBody>
      </p:sp>
      <p:pic>
        <p:nvPicPr>
          <p:cNvPr id="23558" name="Picture 5"/>
          <p:cNvPicPr>
            <a:picLocks noChangeAspect="1" noChangeArrowheads="1"/>
          </p:cNvPicPr>
          <p:nvPr/>
        </p:nvPicPr>
        <p:blipFill>
          <a:blip r:embed="rId7"/>
          <a:srcRect/>
          <a:stretch>
            <a:fillRect/>
          </a:stretch>
        </p:blipFill>
        <p:spPr bwMode="auto">
          <a:xfrm>
            <a:off x="7205663" y="449263"/>
            <a:ext cx="938212" cy="993775"/>
          </a:xfrm>
          <a:prstGeom prst="rect">
            <a:avLst/>
          </a:prstGeom>
          <a:noFill/>
          <a:ln w="9525">
            <a:noFill/>
            <a:miter lim="800000"/>
            <a:headEnd/>
            <a:tailEnd/>
          </a:ln>
        </p:spPr>
      </p:pic>
      <p:pic>
        <p:nvPicPr>
          <p:cNvPr id="23559" name="Picture 5"/>
          <p:cNvPicPr>
            <a:picLocks noChangeAspect="1" noChangeArrowheads="1"/>
          </p:cNvPicPr>
          <p:nvPr/>
        </p:nvPicPr>
        <p:blipFill>
          <a:blip r:embed="rId8"/>
          <a:srcRect/>
          <a:stretch>
            <a:fillRect/>
          </a:stretch>
        </p:blipFill>
        <p:spPr bwMode="auto">
          <a:xfrm>
            <a:off x="2446338" y="2713038"/>
            <a:ext cx="2289175" cy="3611562"/>
          </a:xfrm>
          <a:prstGeom prst="rect">
            <a:avLst/>
          </a:prstGeom>
          <a:noFill/>
          <a:ln w="9525">
            <a:noFill/>
            <a:miter lim="800000"/>
            <a:headEnd/>
            <a:tailEnd/>
          </a:ln>
        </p:spPr>
      </p:pic>
      <p:pic>
        <p:nvPicPr>
          <p:cNvPr id="23560" name="Bildobjekt 3"/>
          <p:cNvPicPr>
            <a:picLocks noChangeAspect="1"/>
          </p:cNvPicPr>
          <p:nvPr/>
        </p:nvPicPr>
        <p:blipFill>
          <a:blip r:embed="rId9"/>
          <a:srcRect/>
          <a:stretch>
            <a:fillRect/>
          </a:stretch>
        </p:blipFill>
        <p:spPr bwMode="auto">
          <a:xfrm>
            <a:off x="303213" y="2708275"/>
            <a:ext cx="2070100" cy="2351088"/>
          </a:xfrm>
          <a:prstGeom prst="rect">
            <a:avLst/>
          </a:prstGeom>
          <a:noFill/>
          <a:ln w="9525">
            <a:noFill/>
            <a:miter lim="800000"/>
            <a:headEnd/>
            <a:tailEnd/>
          </a:ln>
        </p:spPr>
      </p:pic>
      <p:pic>
        <p:nvPicPr>
          <p:cNvPr id="23561" name="Bildobjekt 1"/>
          <p:cNvPicPr>
            <a:picLocks noChangeAspect="1"/>
          </p:cNvPicPr>
          <p:nvPr/>
        </p:nvPicPr>
        <p:blipFill>
          <a:blip r:embed="rId10"/>
          <a:srcRect/>
          <a:stretch>
            <a:fillRect/>
          </a:stretch>
        </p:blipFill>
        <p:spPr bwMode="auto">
          <a:xfrm>
            <a:off x="303213" y="4687888"/>
            <a:ext cx="2070100" cy="1597025"/>
          </a:xfrm>
          <a:prstGeom prst="rect">
            <a:avLst/>
          </a:prstGeom>
          <a:noFill/>
          <a:ln w="9525">
            <a:noFill/>
            <a:miter lim="800000"/>
            <a:headEnd/>
            <a:tailEnd/>
          </a:ln>
        </p:spPr>
      </p:pic>
      <p:pic>
        <p:nvPicPr>
          <p:cNvPr id="23562" name="Bildobjekt 4"/>
          <p:cNvPicPr>
            <a:picLocks noChangeAspect="1"/>
          </p:cNvPicPr>
          <p:nvPr/>
        </p:nvPicPr>
        <p:blipFill>
          <a:blip r:embed="rId11"/>
          <a:srcRect/>
          <a:stretch>
            <a:fillRect/>
          </a:stretch>
        </p:blipFill>
        <p:spPr bwMode="auto">
          <a:xfrm>
            <a:off x="7675563" y="3178175"/>
            <a:ext cx="1270000" cy="29511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8613" y="809625"/>
            <a:ext cx="5667375" cy="3843338"/>
          </a:xfrm>
        </p:spPr>
        <p:txBody>
          <a:bodyPr/>
          <a:lstStyle/>
          <a:p>
            <a:pPr lvl="1">
              <a:buFont typeface="+mj-lt"/>
              <a:buAutoNum type="arabicPeriod" startAt="5"/>
              <a:defRPr/>
            </a:pPr>
            <a:r>
              <a:rPr lang="en-US" sz="1600" b="1" i="1">
                <a:solidFill>
                  <a:srgbClr val="0088A5"/>
                </a:solidFill>
              </a:rPr>
              <a:t>Smart lighting, lamp and traffic posts as hubs for communication (S,C,B)</a:t>
            </a:r>
          </a:p>
          <a:p>
            <a:pPr lvl="1">
              <a:buFont typeface="+mj-lt"/>
              <a:buAutoNum type="arabicPeriod" startAt="5"/>
              <a:defRPr/>
            </a:pPr>
            <a:r>
              <a:rPr lang="en-US" sz="1600" b="1" i="1">
                <a:solidFill>
                  <a:srgbClr val="0088A5"/>
                </a:solidFill>
              </a:rPr>
              <a:t>Waste heat integration by new business models (S,B)</a:t>
            </a:r>
          </a:p>
          <a:p>
            <a:pPr lvl="1">
              <a:buFont typeface="+mj-lt"/>
              <a:buAutoNum type="arabicPeriod" startAt="5"/>
              <a:defRPr/>
            </a:pPr>
            <a:r>
              <a:rPr lang="en-US" sz="1600" b="1" i="1">
                <a:solidFill>
                  <a:srgbClr val="0088A5"/>
                </a:solidFill>
              </a:rPr>
              <a:t>Smart waste collecting, turning waste to electricity, heat and biogas for vehicles (S)</a:t>
            </a:r>
          </a:p>
          <a:p>
            <a:pPr lvl="1">
              <a:buFont typeface="+mj-lt"/>
              <a:buAutoNum type="arabicPeriod" startAt="5"/>
              <a:defRPr/>
            </a:pPr>
            <a:r>
              <a:rPr lang="en-US" sz="1600" b="1" i="1">
                <a:solidFill>
                  <a:srgbClr val="0088A5"/>
                </a:solidFill>
              </a:rPr>
              <a:t>Big data protocol for saving energy and improving the quality of life (S,C,B)</a:t>
            </a:r>
          </a:p>
          <a:p>
            <a:pPr>
              <a:defRPr/>
            </a:pPr>
            <a:endParaRPr lang="en-US"/>
          </a:p>
        </p:txBody>
      </p:sp>
      <p:grpSp>
        <p:nvGrpSpPr>
          <p:cNvPr id="25603" name="Group 11"/>
          <p:cNvGrpSpPr>
            <a:grpSpLocks/>
          </p:cNvGrpSpPr>
          <p:nvPr/>
        </p:nvGrpSpPr>
        <p:grpSpPr bwMode="auto">
          <a:xfrm>
            <a:off x="7178675" y="404813"/>
            <a:ext cx="1878013" cy="2078037"/>
            <a:chOff x="6300190" y="2133008"/>
            <a:chExt cx="2736001" cy="2735992"/>
          </a:xfrm>
        </p:grpSpPr>
        <p:pic>
          <p:nvPicPr>
            <p:cNvPr id="25609" name="Picture 13"/>
            <p:cNvPicPr>
              <a:picLocks noChangeAspect="1" noChangeArrowheads="1"/>
            </p:cNvPicPr>
            <p:nvPr/>
          </p:nvPicPr>
          <p:blipFill>
            <a:blip r:embed="rId3"/>
            <a:srcRect/>
            <a:stretch>
              <a:fillRect/>
            </a:stretch>
          </p:blipFill>
          <p:spPr bwMode="auto">
            <a:xfrm>
              <a:off x="7668191" y="2133008"/>
              <a:ext cx="1368000" cy="1368000"/>
            </a:xfrm>
            <a:prstGeom prst="rect">
              <a:avLst/>
            </a:prstGeom>
            <a:noFill/>
            <a:ln w="9525">
              <a:noFill/>
              <a:miter lim="800000"/>
              <a:headEnd/>
              <a:tailEnd/>
            </a:ln>
          </p:spPr>
        </p:pic>
        <p:pic>
          <p:nvPicPr>
            <p:cNvPr id="25610" name="Picture 14"/>
            <p:cNvPicPr>
              <a:picLocks noChangeAspect="1" noChangeArrowheads="1"/>
            </p:cNvPicPr>
            <p:nvPr/>
          </p:nvPicPr>
          <p:blipFill>
            <a:blip r:embed="rId4"/>
            <a:srcRect/>
            <a:stretch>
              <a:fillRect/>
            </a:stretch>
          </p:blipFill>
          <p:spPr bwMode="auto">
            <a:xfrm>
              <a:off x="6300190" y="3501008"/>
              <a:ext cx="1332000" cy="1332000"/>
            </a:xfrm>
            <a:prstGeom prst="rect">
              <a:avLst/>
            </a:prstGeom>
            <a:noFill/>
            <a:ln w="9525">
              <a:noFill/>
              <a:miter lim="800000"/>
              <a:headEnd/>
              <a:tailEnd/>
            </a:ln>
          </p:spPr>
        </p:pic>
        <p:pic>
          <p:nvPicPr>
            <p:cNvPr id="25611" name="Picture 15"/>
            <p:cNvPicPr>
              <a:picLocks noChangeAspect="1" noChangeArrowheads="1"/>
            </p:cNvPicPr>
            <p:nvPr/>
          </p:nvPicPr>
          <p:blipFill>
            <a:blip r:embed="rId5"/>
            <a:srcRect/>
            <a:stretch>
              <a:fillRect/>
            </a:stretch>
          </p:blipFill>
          <p:spPr bwMode="auto">
            <a:xfrm>
              <a:off x="7583830" y="3429000"/>
              <a:ext cx="1296000" cy="1440000"/>
            </a:xfrm>
            <a:prstGeom prst="rect">
              <a:avLst/>
            </a:prstGeom>
            <a:noFill/>
            <a:ln w="9525">
              <a:noFill/>
              <a:miter lim="800000"/>
              <a:headEnd/>
              <a:tailEnd/>
            </a:ln>
          </p:spPr>
        </p:pic>
      </p:grpSp>
      <p:sp>
        <p:nvSpPr>
          <p:cNvPr id="25604" name="Title 1"/>
          <p:cNvSpPr>
            <a:spLocks noGrp="1"/>
          </p:cNvSpPr>
          <p:nvPr>
            <p:ph type="title"/>
          </p:nvPr>
        </p:nvSpPr>
        <p:spPr bwMode="auto">
          <a:xfrm>
            <a:off x="328613" y="314325"/>
            <a:ext cx="6842125" cy="495300"/>
          </a:xfrm>
          <a:noFill/>
          <a:ln>
            <a:miter lim="800000"/>
            <a:headEnd/>
            <a:tailEnd/>
          </a:ln>
        </p:spPr>
        <p:txBody>
          <a:bodyPr vert="horz" wrap="square" lIns="91440" tIns="45720" rIns="91440" bIns="45720" numCol="1" anchor="t" anchorCtr="0" compatLnSpc="1">
            <a:prstTxWarp prst="textNoShape">
              <a:avLst/>
            </a:prstTxWarp>
          </a:bodyPr>
          <a:lstStyle/>
          <a:p>
            <a:r>
              <a:rPr lang="en-US" altLang="en-US" smtClean="0">
                <a:solidFill>
                  <a:srgbClr val="B61848"/>
                </a:solidFill>
                <a:latin typeface="Lucida Sans" pitchFamily="34" charset="0"/>
                <a:ea typeface="ＭＳ Ｐゴシック" pitchFamily="34" charset="-128"/>
                <a:cs typeface="Arial" pitchFamily="34" charset="0"/>
              </a:rPr>
              <a:t>12 Smart Solutions – Integrated Infrastructure</a:t>
            </a:r>
          </a:p>
        </p:txBody>
      </p:sp>
      <p:pic>
        <p:nvPicPr>
          <p:cNvPr id="25605" name="Picture 5"/>
          <p:cNvPicPr>
            <a:picLocks noChangeAspect="1" noChangeArrowheads="1"/>
          </p:cNvPicPr>
          <p:nvPr/>
        </p:nvPicPr>
        <p:blipFill>
          <a:blip r:embed="rId6"/>
          <a:srcRect/>
          <a:stretch>
            <a:fillRect/>
          </a:stretch>
        </p:blipFill>
        <p:spPr bwMode="auto">
          <a:xfrm>
            <a:off x="7205663" y="449263"/>
            <a:ext cx="938212" cy="993775"/>
          </a:xfrm>
          <a:prstGeom prst="rect">
            <a:avLst/>
          </a:prstGeom>
          <a:noFill/>
          <a:ln w="9525">
            <a:noFill/>
            <a:miter lim="800000"/>
            <a:headEnd/>
            <a:tailEnd/>
          </a:ln>
        </p:spPr>
      </p:pic>
      <p:pic>
        <p:nvPicPr>
          <p:cNvPr id="25606" name="Bildobjekt 1"/>
          <p:cNvPicPr preferRelativeResize="0">
            <a:picLocks/>
          </p:cNvPicPr>
          <p:nvPr/>
        </p:nvPicPr>
        <p:blipFill>
          <a:blip r:embed="rId7"/>
          <a:srcRect l="18208" r="-18208"/>
          <a:stretch>
            <a:fillRect/>
          </a:stretch>
        </p:blipFill>
        <p:spPr bwMode="auto">
          <a:xfrm>
            <a:off x="6938963" y="3284538"/>
            <a:ext cx="4329112" cy="2870200"/>
          </a:xfrm>
          <a:prstGeom prst="rect">
            <a:avLst/>
          </a:prstGeom>
          <a:noFill/>
          <a:ln w="9525">
            <a:noFill/>
            <a:miter lim="800000"/>
            <a:headEnd/>
            <a:tailEnd/>
          </a:ln>
        </p:spPr>
      </p:pic>
      <p:pic>
        <p:nvPicPr>
          <p:cNvPr id="25607" name="Bildobjekt 1"/>
          <p:cNvPicPr>
            <a:picLocks noChangeAspect="1"/>
          </p:cNvPicPr>
          <p:nvPr/>
        </p:nvPicPr>
        <p:blipFill>
          <a:blip r:embed="rId8"/>
          <a:srcRect/>
          <a:stretch>
            <a:fillRect/>
          </a:stretch>
        </p:blipFill>
        <p:spPr bwMode="auto">
          <a:xfrm>
            <a:off x="3517900" y="3479800"/>
            <a:ext cx="3400425" cy="2479675"/>
          </a:xfrm>
          <a:prstGeom prst="rect">
            <a:avLst/>
          </a:prstGeom>
          <a:noFill/>
          <a:ln w="9525">
            <a:noFill/>
            <a:miter lim="800000"/>
            <a:headEnd/>
            <a:tailEnd/>
          </a:ln>
        </p:spPr>
      </p:pic>
      <p:pic>
        <p:nvPicPr>
          <p:cNvPr id="25608" name="Bildobjekt 4"/>
          <p:cNvPicPr>
            <a:picLocks noChangeAspect="1"/>
          </p:cNvPicPr>
          <p:nvPr/>
        </p:nvPicPr>
        <p:blipFill>
          <a:blip r:embed="rId9"/>
          <a:srcRect/>
          <a:stretch>
            <a:fillRect/>
          </a:stretch>
        </p:blipFill>
        <p:spPr bwMode="auto">
          <a:xfrm>
            <a:off x="120650" y="3535363"/>
            <a:ext cx="3397250" cy="24241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Master Layout">
  <a:themeElements>
    <a:clrScheme name="Custom 5">
      <a:dk1>
        <a:srgbClr val="000000"/>
      </a:dk1>
      <a:lt1>
        <a:srgbClr val="FFFFFF"/>
      </a:lt1>
      <a:dk2>
        <a:srgbClr val="000000"/>
      </a:dk2>
      <a:lt2>
        <a:srgbClr val="F8F8F8"/>
      </a:lt2>
      <a:accent1>
        <a:srgbClr val="7BB0C7"/>
      </a:accent1>
      <a:accent2>
        <a:srgbClr val="DFF1F5"/>
      </a:accent2>
      <a:accent3>
        <a:srgbClr val="007095"/>
      </a:accent3>
      <a:accent4>
        <a:srgbClr val="808080"/>
      </a:accent4>
      <a:accent5>
        <a:srgbClr val="5F5F5F"/>
      </a:accent5>
      <a:accent6>
        <a:srgbClr val="4D4D4D"/>
      </a:accent6>
      <a:hlink>
        <a:srgbClr val="B61848"/>
      </a:hlink>
      <a:folHlink>
        <a:srgbClr val="C75B6B"/>
      </a:folHlink>
    </a:clrScheme>
    <a:fontScheme name="Custom 1">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buClr>
            <a:srgbClr val="007195"/>
          </a:buClr>
          <a:buSzPct val="150000"/>
          <a:buFont typeface="Arial" pitchFamily="34" charset="0"/>
          <a:buChar char="•"/>
          <a:defRPr sz="1600" dirty="0" smtClean="0">
            <a:solidFill>
              <a:srgbClr val="505150"/>
            </a:solidFill>
            <a:latin typeface="Lucida Sans"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ockholms stads färger">
    <a:dk1>
      <a:srgbClr val="000000"/>
    </a:dk1>
    <a:lt1>
      <a:srgbClr val="FFFFFF"/>
    </a:lt1>
    <a:dk2>
      <a:srgbClr val="683788"/>
    </a:dk2>
    <a:lt2>
      <a:srgbClr val="BCAAD0"/>
    </a:lt2>
    <a:accent1>
      <a:srgbClr val="289D93"/>
    </a:accent1>
    <a:accent2>
      <a:srgbClr val="C40068"/>
    </a:accent2>
    <a:accent3>
      <a:srgbClr val="007EC4"/>
    </a:accent3>
    <a:accent4>
      <a:srgbClr val="005E93"/>
    </a:accent4>
    <a:accent5>
      <a:srgbClr val="E4B1C3"/>
    </a:accent5>
    <a:accent6>
      <a:srgbClr val="005E93"/>
    </a:accent6>
    <a:hlink>
      <a:srgbClr val="007EC4"/>
    </a:hlink>
    <a:folHlink>
      <a:srgbClr val="683788"/>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2490</TotalTime>
  <Words>2148</Words>
  <Application>Microsoft Office PowerPoint</Application>
  <PresentationFormat>On-screen Show (4:3)</PresentationFormat>
  <Paragraphs>195</Paragraphs>
  <Slides>16</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ＭＳ Ｐゴシック</vt:lpstr>
      <vt:lpstr>Lucida Sans</vt:lpstr>
      <vt:lpstr>Wingdings</vt:lpstr>
      <vt:lpstr>Lucida Grande</vt:lpstr>
      <vt:lpstr>Calibri</vt:lpstr>
      <vt:lpstr>+mj-lt</vt:lpstr>
      <vt:lpstr>Master Layout</vt:lpstr>
      <vt:lpstr>Slide 1</vt:lpstr>
      <vt:lpstr>Slide 2</vt:lpstr>
      <vt:lpstr>City of Stockholm Goals</vt:lpstr>
      <vt:lpstr>Stockholm Goals and achievements</vt:lpstr>
      <vt:lpstr>GrowSmarter shows 12 smart solutions! </vt:lpstr>
      <vt:lpstr>12 Smart Solutions – Low Energy Districts</vt:lpstr>
      <vt:lpstr>12 Smart Solutions – Low Energy Districts</vt:lpstr>
      <vt:lpstr>12 Smart Solutions – Integrated Infrastructure</vt:lpstr>
      <vt:lpstr>12 Smart Solutions – Integrated Infrastructure</vt:lpstr>
      <vt:lpstr>12 Smart Solutions – Urban Mobility </vt:lpstr>
      <vt:lpstr>12 Smart Solutions – Urban Mobility </vt:lpstr>
      <vt:lpstr>The GrowSmarter project</vt:lpstr>
      <vt:lpstr>Slide 13</vt:lpstr>
      <vt:lpstr>Slide 14</vt:lpstr>
      <vt:lpstr>How you and your city can get involved!</vt:lpstr>
      <vt:lpstr>Slide 16</vt:lpstr>
    </vt:vector>
  </TitlesOfParts>
  <Company>TBC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MIA</dc:title>
  <dc:creator>TBC</dc:creator>
  <cp:lastModifiedBy>Dan Dura</cp:lastModifiedBy>
  <cp:revision>444</cp:revision>
  <cp:lastPrinted>2017-11-13T13:05:12Z</cp:lastPrinted>
  <dcterms:created xsi:type="dcterms:W3CDTF">2013-09-19T11:15:20Z</dcterms:created>
  <dcterms:modified xsi:type="dcterms:W3CDTF">2018-10-02T08:55:57Z</dcterms:modified>
</cp:coreProperties>
</file>