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276" r:id="rId2"/>
    <p:sldId id="455" r:id="rId3"/>
    <p:sldId id="539" r:id="rId4"/>
    <p:sldId id="435" r:id="rId5"/>
    <p:sldId id="532" r:id="rId6"/>
    <p:sldId id="531" r:id="rId7"/>
    <p:sldId id="533" r:id="rId8"/>
    <p:sldId id="542" r:id="rId9"/>
    <p:sldId id="541" r:id="rId10"/>
    <p:sldId id="476" r:id="rId11"/>
    <p:sldId id="544" r:id="rId12"/>
    <p:sldId id="535" r:id="rId13"/>
    <p:sldId id="536" r:id="rId14"/>
    <p:sldId id="534" r:id="rId15"/>
    <p:sldId id="537" r:id="rId16"/>
    <p:sldId id="543" r:id="rId17"/>
    <p:sldId id="538" r:id="rId18"/>
    <p:sldId id="522" r:id="rId19"/>
    <p:sldId id="450" r:id="rId20"/>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Franzen" initials="HF"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195"/>
    <a:srgbClr val="8BAEC5"/>
    <a:srgbClr val="74A0BB"/>
    <a:srgbClr val="C0C0C0"/>
    <a:srgbClr val="FDB603"/>
    <a:srgbClr val="D5F709"/>
    <a:srgbClr val="FFE9A3"/>
    <a:srgbClr val="E3FA06"/>
    <a:srgbClr val="FDF945"/>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89" autoAdjust="0"/>
  </p:normalViewPr>
  <p:slideViewPr>
    <p:cSldViewPr snapToObjects="1">
      <p:cViewPr varScale="1">
        <p:scale>
          <a:sx n="95" d="100"/>
          <a:sy n="95" d="100"/>
        </p:scale>
        <p:origin x="-4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9" d="100"/>
          <a:sy n="69" d="100"/>
        </p:scale>
        <p:origin x="-3318" y="-108"/>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2"/>
            <a:ext cx="2945862" cy="497333"/>
          </a:xfrm>
          <a:prstGeom prst="rect">
            <a:avLst/>
          </a:prstGeom>
          <a:noFill/>
          <a:ln>
            <a:noFill/>
          </a:ln>
          <a:effectLst/>
          <a:extLst/>
        </p:spPr>
        <p:txBody>
          <a:bodyPr vert="horz" wrap="square" lIns="91424" tIns="45712" rIns="91424" bIns="45712"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de-DE"/>
          </a:p>
        </p:txBody>
      </p:sp>
      <p:sp>
        <p:nvSpPr>
          <p:cNvPr id="11267" name="Rectangle 3"/>
          <p:cNvSpPr>
            <a:spLocks noGrp="1" noChangeArrowheads="1"/>
          </p:cNvSpPr>
          <p:nvPr>
            <p:ph type="dt" sz="quarter" idx="1"/>
          </p:nvPr>
        </p:nvSpPr>
        <p:spPr bwMode="auto">
          <a:xfrm>
            <a:off x="3851815" y="2"/>
            <a:ext cx="2945862" cy="497333"/>
          </a:xfrm>
          <a:prstGeom prst="rect">
            <a:avLst/>
          </a:prstGeom>
          <a:noFill/>
          <a:ln>
            <a:noFill/>
          </a:ln>
          <a:effectLst/>
          <a:extLst/>
        </p:spPr>
        <p:txBody>
          <a:bodyPr vert="horz" wrap="square" lIns="91424" tIns="45712" rIns="91424" bIns="45712"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de-DE"/>
          </a:p>
        </p:txBody>
      </p:sp>
      <p:sp>
        <p:nvSpPr>
          <p:cNvPr id="11268" name="Rectangle 4"/>
          <p:cNvSpPr>
            <a:spLocks noGrp="1" noChangeArrowheads="1"/>
          </p:cNvSpPr>
          <p:nvPr>
            <p:ph type="ftr" sz="quarter" idx="2"/>
          </p:nvPr>
        </p:nvSpPr>
        <p:spPr bwMode="auto">
          <a:xfrm>
            <a:off x="0" y="9429306"/>
            <a:ext cx="2945862" cy="497333"/>
          </a:xfrm>
          <a:prstGeom prst="rect">
            <a:avLst/>
          </a:prstGeom>
          <a:noFill/>
          <a:ln>
            <a:noFill/>
          </a:ln>
          <a:effectLst/>
          <a:extLst/>
        </p:spPr>
        <p:txBody>
          <a:bodyPr vert="horz" wrap="square" lIns="91424" tIns="45712" rIns="91424" bIns="45712"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de-DE"/>
          </a:p>
        </p:txBody>
      </p:sp>
      <p:sp>
        <p:nvSpPr>
          <p:cNvPr id="11269" name="Rectangle 5"/>
          <p:cNvSpPr>
            <a:spLocks noGrp="1" noChangeArrowheads="1"/>
          </p:cNvSpPr>
          <p:nvPr>
            <p:ph type="sldNum" sz="quarter" idx="3"/>
          </p:nvPr>
        </p:nvSpPr>
        <p:spPr bwMode="auto">
          <a:xfrm>
            <a:off x="3851815" y="9429306"/>
            <a:ext cx="2945862" cy="497333"/>
          </a:xfrm>
          <a:prstGeom prst="rect">
            <a:avLst/>
          </a:prstGeom>
          <a:noFill/>
          <a:ln>
            <a:noFill/>
          </a:ln>
          <a:effectLst/>
          <a:extLst/>
        </p:spPr>
        <p:txBody>
          <a:bodyPr vert="horz" wrap="square" lIns="91424" tIns="45712" rIns="91424" bIns="45712" numCol="1" anchor="b" anchorCtr="0" compatLnSpc="1">
            <a:prstTxWarp prst="textNoShape">
              <a:avLst/>
            </a:prstTxWarp>
          </a:bodyPr>
          <a:lstStyle>
            <a:lvl1pPr algn="r">
              <a:defRPr sz="1200">
                <a:cs typeface="Arial" pitchFamily="34" charset="0"/>
              </a:defRPr>
            </a:lvl1pPr>
          </a:lstStyle>
          <a:p>
            <a:pPr>
              <a:defRPr/>
            </a:pPr>
            <a:fld id="{D8A7E8D2-D87C-4EA6-836E-77F8414792F1}" type="slidenum">
              <a:rPr lang="de-DE"/>
              <a:pPr>
                <a:defRPr/>
              </a:pPr>
              <a:t>‹#›</a:t>
            </a:fld>
            <a:endParaRPr lang="de-DE"/>
          </a:p>
        </p:txBody>
      </p:sp>
    </p:spTree>
    <p:extLst>
      <p:ext uri="{BB962C8B-B14F-4D97-AF65-F5344CB8AC3E}">
        <p14:creationId xmlns:p14="http://schemas.microsoft.com/office/powerpoint/2010/main" xmlns="" val="41603182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2"/>
            <a:ext cx="2945862" cy="497333"/>
          </a:xfrm>
          <a:prstGeom prst="rect">
            <a:avLst/>
          </a:prstGeom>
          <a:noFill/>
          <a:ln>
            <a:noFill/>
          </a:ln>
          <a:effectLst/>
          <a:extLst/>
        </p:spPr>
        <p:txBody>
          <a:bodyPr vert="horz" wrap="square" lIns="91424" tIns="45712" rIns="91424" bIns="45712"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de-DE"/>
          </a:p>
        </p:txBody>
      </p:sp>
      <p:sp>
        <p:nvSpPr>
          <p:cNvPr id="5123" name="Rectangle 3"/>
          <p:cNvSpPr>
            <a:spLocks noGrp="1" noChangeArrowheads="1"/>
          </p:cNvSpPr>
          <p:nvPr>
            <p:ph type="dt" idx="1"/>
          </p:nvPr>
        </p:nvSpPr>
        <p:spPr bwMode="auto">
          <a:xfrm>
            <a:off x="3851815" y="2"/>
            <a:ext cx="2945862" cy="497333"/>
          </a:xfrm>
          <a:prstGeom prst="rect">
            <a:avLst/>
          </a:prstGeom>
          <a:noFill/>
          <a:ln>
            <a:noFill/>
          </a:ln>
          <a:effectLst/>
          <a:extLst/>
        </p:spPr>
        <p:txBody>
          <a:bodyPr vert="horz" wrap="square" lIns="91424" tIns="45712" rIns="91424" bIns="45712"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de-DE"/>
          </a:p>
        </p:txBody>
      </p:sp>
      <p:sp>
        <p:nvSpPr>
          <p:cNvPr id="7066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05952" y="4714653"/>
            <a:ext cx="4985772" cy="4466756"/>
          </a:xfrm>
          <a:prstGeom prst="rect">
            <a:avLst/>
          </a:prstGeom>
          <a:noFill/>
          <a:ln>
            <a:noFill/>
          </a:ln>
          <a:effectLst/>
          <a:extLst/>
        </p:spPr>
        <p:txBody>
          <a:bodyPr vert="horz" wrap="square" lIns="91424" tIns="45712" rIns="91424" bIns="45712"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Fuenfte Ebene</a:t>
            </a:r>
          </a:p>
        </p:txBody>
      </p:sp>
      <p:sp>
        <p:nvSpPr>
          <p:cNvPr id="5126" name="Rectangle 6"/>
          <p:cNvSpPr>
            <a:spLocks noGrp="1" noChangeArrowheads="1"/>
          </p:cNvSpPr>
          <p:nvPr>
            <p:ph type="ftr" sz="quarter" idx="4"/>
          </p:nvPr>
        </p:nvSpPr>
        <p:spPr bwMode="auto">
          <a:xfrm>
            <a:off x="0" y="9429306"/>
            <a:ext cx="2945862" cy="497333"/>
          </a:xfrm>
          <a:prstGeom prst="rect">
            <a:avLst/>
          </a:prstGeom>
          <a:noFill/>
          <a:ln>
            <a:noFill/>
          </a:ln>
          <a:effectLst/>
          <a:extLst/>
        </p:spPr>
        <p:txBody>
          <a:bodyPr vert="horz" wrap="square" lIns="91424" tIns="45712" rIns="91424" bIns="45712"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de-DE"/>
          </a:p>
        </p:txBody>
      </p:sp>
      <p:sp>
        <p:nvSpPr>
          <p:cNvPr id="5127" name="Rectangle 7"/>
          <p:cNvSpPr>
            <a:spLocks noGrp="1" noChangeArrowheads="1"/>
          </p:cNvSpPr>
          <p:nvPr>
            <p:ph type="sldNum" sz="quarter" idx="5"/>
          </p:nvPr>
        </p:nvSpPr>
        <p:spPr bwMode="auto">
          <a:xfrm>
            <a:off x="3851815" y="9429306"/>
            <a:ext cx="2945862" cy="497333"/>
          </a:xfrm>
          <a:prstGeom prst="rect">
            <a:avLst/>
          </a:prstGeom>
          <a:noFill/>
          <a:ln>
            <a:noFill/>
          </a:ln>
          <a:effectLst/>
          <a:extLst/>
        </p:spPr>
        <p:txBody>
          <a:bodyPr vert="horz" wrap="square" lIns="91424" tIns="45712" rIns="91424" bIns="45712" numCol="1" anchor="b" anchorCtr="0" compatLnSpc="1">
            <a:prstTxWarp prst="textNoShape">
              <a:avLst/>
            </a:prstTxWarp>
          </a:bodyPr>
          <a:lstStyle>
            <a:lvl1pPr algn="r">
              <a:defRPr sz="1200">
                <a:cs typeface="Arial" pitchFamily="34" charset="0"/>
              </a:defRPr>
            </a:lvl1pPr>
          </a:lstStyle>
          <a:p>
            <a:pPr>
              <a:defRPr/>
            </a:pPr>
            <a:fld id="{BEE64E32-1944-42C9-88EF-7604292177B3}" type="slidenum">
              <a:rPr lang="de-DE"/>
              <a:pPr>
                <a:defRPr/>
              </a:pPr>
              <a:t>‹#›</a:t>
            </a:fld>
            <a:endParaRPr lang="de-DE"/>
          </a:p>
        </p:txBody>
      </p:sp>
    </p:spTree>
    <p:extLst>
      <p:ext uri="{BB962C8B-B14F-4D97-AF65-F5344CB8AC3E}">
        <p14:creationId xmlns:p14="http://schemas.microsoft.com/office/powerpoint/2010/main" xmlns="" val="410001899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de-DE" smtClean="0">
                <a:latin typeface="Lucida Sans" pitchFamily="34" charset="0"/>
                <a:ea typeface="ＭＳ Ｐゴシック" pitchFamily="34" charset="-128"/>
                <a:cs typeface="Arial" pitchFamily="34" charset="0"/>
              </a:rPr>
              <a:t>Die Stadt Köln ist beauftragt, die internationale Koordination mit Stockholm und Barcelona zu führen.</a:t>
            </a:r>
          </a:p>
          <a:p>
            <a:r>
              <a:rPr lang="de-DE" altLang="de-DE" smtClean="0">
                <a:latin typeface="Lucida Sans" pitchFamily="34" charset="0"/>
                <a:ea typeface="ＭＳ Ｐゴシック" pitchFamily="34" charset="-128"/>
                <a:cs typeface="Arial" pitchFamily="34" charset="0"/>
              </a:rPr>
              <a:t>Regelmäßige Telefonkonferenzen mit den drei Städten finden in monatlichen Abständen statt.</a:t>
            </a:r>
          </a:p>
          <a:p>
            <a:r>
              <a:rPr lang="de-DE" altLang="de-DE" smtClean="0">
                <a:latin typeface="Lucida Sans" pitchFamily="34" charset="0"/>
                <a:ea typeface="ＭＳ Ｐゴシック" pitchFamily="34" charset="-128"/>
                <a:cs typeface="Arial" pitchFamily="34" charset="0"/>
              </a:rPr>
              <a:t>Integration  - each city itself, between cities, strategic platform for development in eu</a:t>
            </a:r>
          </a:p>
          <a:p>
            <a:endParaRPr lang="de-DE" altLang="de-DE" smtClean="0">
              <a:latin typeface="Arial" pitchFamily="34" charset="0"/>
              <a:ea typeface="ＭＳ Ｐゴシック" pitchFamily="34" charset="-128"/>
              <a:cs typeface="Arial" pitchFamily="34" charset="0"/>
            </a:endParaRPr>
          </a:p>
        </p:txBody>
      </p:sp>
      <p:sp>
        <p:nvSpPr>
          <p:cNvPr id="39940"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1615D4C6-F6D1-4914-9ACE-1BC2F3230646}" type="slidenum">
              <a:rPr lang="de-DE" altLang="de-DE" smtClean="0"/>
              <a:pPr eaLnBrk="1" hangingPunct="1">
                <a:spcBef>
                  <a:spcPct val="0"/>
                </a:spcBef>
              </a:pPr>
              <a:t>4</a:t>
            </a:fld>
            <a:endParaRPr lang="de-DE"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17</a:t>
            </a:fld>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de-DE" smtClean="0">
                <a:latin typeface="Lucida Sans" pitchFamily="34" charset="0"/>
                <a:ea typeface="ＭＳ Ｐゴシック" pitchFamily="34" charset="-128"/>
                <a:cs typeface="Arial" pitchFamily="34" charset="0"/>
              </a:rPr>
              <a:t>Die Stadt Köln ist beauftragt, die internationale Koordination mit Stockholm und Barcelona zu führen.</a:t>
            </a:r>
          </a:p>
          <a:p>
            <a:r>
              <a:rPr lang="de-DE" altLang="de-DE" smtClean="0">
                <a:latin typeface="Lucida Sans" pitchFamily="34" charset="0"/>
                <a:ea typeface="ＭＳ Ｐゴシック" pitchFamily="34" charset="-128"/>
                <a:cs typeface="Arial" pitchFamily="34" charset="0"/>
              </a:rPr>
              <a:t>Regelmäßige Telefonkonferenzen mit den drei Städten finden in monatlichen Abständen statt.</a:t>
            </a:r>
          </a:p>
          <a:p>
            <a:r>
              <a:rPr lang="de-DE" altLang="de-DE" smtClean="0">
                <a:latin typeface="Lucida Sans" pitchFamily="34" charset="0"/>
                <a:ea typeface="ＭＳ Ｐゴシック" pitchFamily="34" charset="-128"/>
                <a:cs typeface="Arial" pitchFamily="34" charset="0"/>
              </a:rPr>
              <a:t>Integration  - each city itself, between cities, strategic platform for development in eu</a:t>
            </a:r>
          </a:p>
          <a:p>
            <a:endParaRPr lang="de-DE" altLang="de-DE" smtClean="0">
              <a:latin typeface="Arial" pitchFamily="34" charset="0"/>
              <a:ea typeface="ＭＳ Ｐゴシック" pitchFamily="34" charset="-128"/>
              <a:cs typeface="Arial" pitchFamily="34" charset="0"/>
            </a:endParaRPr>
          </a:p>
        </p:txBody>
      </p:sp>
      <p:sp>
        <p:nvSpPr>
          <p:cNvPr id="39940"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1615D4C6-F6D1-4914-9ACE-1BC2F3230646}" type="slidenum">
              <a:rPr lang="de-DE" altLang="de-DE" smtClean="0"/>
              <a:pPr eaLnBrk="1" hangingPunct="1">
                <a:spcBef>
                  <a:spcPct val="0"/>
                </a:spcBef>
              </a:pPr>
              <a:t>5</a:t>
            </a:fld>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7</a:t>
            </a:fld>
            <a:endParaRPr lang="de-DE"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10</a:t>
            </a:fld>
            <a:endParaRPr lang="de-DE"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12</a:t>
            </a:fld>
            <a:endParaRPr lang="de-DE"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13</a:t>
            </a:fld>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14</a:t>
            </a:fld>
            <a:endParaRPr lang="de-DE"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lnSpc>
                <a:spcPct val="110000"/>
              </a:lnSpc>
              <a:buFont typeface="Arial" panose="020B0604020202020204" pitchFamily="34" charset="0"/>
              <a:buNone/>
              <a:defRPr/>
            </a:pPr>
            <a:r>
              <a:rPr lang="de-DE" sz="1200" dirty="0" err="1" smtClean="0">
                <a:ea typeface="Verdana" panose="020B0604030504040204" pitchFamily="34" charset="0"/>
              </a:rPr>
              <a:t>costs</a:t>
            </a:r>
            <a:r>
              <a:rPr lang="de-DE" sz="1200" dirty="0" smtClean="0">
                <a:ea typeface="Verdana" panose="020B0604030504040204" pitchFamily="34" charset="0"/>
              </a:rPr>
              <a:t> </a:t>
            </a:r>
            <a:r>
              <a:rPr lang="de-DE" sz="1200" dirty="0" err="1" smtClean="0">
                <a:ea typeface="Verdana" panose="020B0604030504040204" pitchFamily="34" charset="0"/>
              </a:rPr>
              <a:t>of</a:t>
            </a:r>
            <a:r>
              <a:rPr lang="de-DE" sz="1200" dirty="0" smtClean="0">
                <a:ea typeface="Verdana" panose="020B0604030504040204" pitchFamily="34" charset="0"/>
              </a:rPr>
              <a:t> a </a:t>
            </a:r>
            <a:r>
              <a:rPr lang="de-DE" sz="1200" dirty="0" err="1" smtClean="0">
                <a:ea typeface="Verdana" panose="020B0604030504040204" pitchFamily="34" charset="0"/>
              </a:rPr>
              <a:t>Pedelec</a:t>
            </a:r>
            <a:r>
              <a:rPr lang="de-DE" sz="1200" dirty="0" smtClean="0">
                <a:ea typeface="Verdana" panose="020B0604030504040204" pitchFamily="34" charset="0"/>
              </a:rPr>
              <a:t> ~ 3.000 Euros not </a:t>
            </a:r>
            <a:r>
              <a:rPr lang="de-DE" sz="1200" dirty="0" err="1" smtClean="0">
                <a:ea typeface="Verdana" panose="020B0604030504040204" pitchFamily="34" charset="0"/>
              </a:rPr>
              <a:t>including</a:t>
            </a:r>
            <a:r>
              <a:rPr lang="de-DE" sz="1200" dirty="0" smtClean="0">
                <a:ea typeface="Verdana" panose="020B0604030504040204" pitchFamily="34" charset="0"/>
              </a:rPr>
              <a:t> </a:t>
            </a:r>
            <a:r>
              <a:rPr lang="de-DE" sz="1200" dirty="0" err="1" smtClean="0">
                <a:ea typeface="Verdana" panose="020B0604030504040204" pitchFamily="34" charset="0"/>
              </a:rPr>
              <a:t>infrastructure</a:t>
            </a:r>
            <a:r>
              <a:rPr lang="de-DE" sz="1200" dirty="0" smtClean="0">
                <a:ea typeface="Verdana" panose="020B0604030504040204" pitchFamily="34" charset="0"/>
              </a:rPr>
              <a:t> </a:t>
            </a:r>
            <a:r>
              <a:rPr lang="de-DE" sz="1200" dirty="0" err="1" smtClean="0">
                <a:ea typeface="Verdana" panose="020B0604030504040204" pitchFamily="34" charset="0"/>
              </a:rPr>
              <a:t>and</a:t>
            </a:r>
            <a:r>
              <a:rPr lang="de-DE" sz="1200" dirty="0" smtClean="0">
                <a:ea typeface="Verdana" panose="020B0604030504040204" pitchFamily="34" charset="0"/>
              </a:rPr>
              <a:t> </a:t>
            </a:r>
            <a:r>
              <a:rPr lang="de-DE" sz="1200" dirty="0" err="1" smtClean="0">
                <a:ea typeface="Verdana" panose="020B0604030504040204" pitchFamily="34" charset="0"/>
              </a:rPr>
              <a:t>operation</a:t>
            </a:r>
            <a:r>
              <a:rPr lang="de-DE" sz="1200" dirty="0" smtClean="0">
                <a:ea typeface="Verdana" panose="020B0604030504040204" pitchFamily="34" charset="0"/>
              </a:rPr>
              <a:t> </a:t>
            </a:r>
            <a:r>
              <a:rPr lang="de-DE" sz="1200" dirty="0" err="1" smtClean="0">
                <a:ea typeface="Verdana" panose="020B0604030504040204" pitchFamily="34" charset="0"/>
              </a:rPr>
              <a:t>costs</a:t>
            </a:r>
            <a:endParaRPr lang="de-DE" sz="1200" dirty="0" smtClean="0">
              <a:ea typeface="Verdana" panose="020B0604030504040204" pitchFamily="34" charset="0"/>
            </a:endParaRPr>
          </a:p>
          <a:p>
            <a:pPr lvl="0">
              <a:lnSpc>
                <a:spcPct val="110000"/>
              </a:lnSpc>
              <a:buFont typeface="Arial" panose="020B0604020202020204" pitchFamily="34" charset="0"/>
              <a:buChar char="•"/>
              <a:defRPr/>
            </a:pPr>
            <a:endParaRPr lang="de-DE" sz="1200" dirty="0" smtClean="0">
              <a:ea typeface="Verdana" panose="020B0604030504040204" pitchFamily="34" charset="0"/>
            </a:endParaRPr>
          </a:p>
          <a:p>
            <a:pPr lvl="0">
              <a:lnSpc>
                <a:spcPct val="110000"/>
              </a:lnSpc>
              <a:buFont typeface="Arial" panose="020B0604020202020204" pitchFamily="34" charset="0"/>
              <a:buNone/>
              <a:defRPr/>
            </a:pPr>
            <a:r>
              <a:rPr lang="de-DE" sz="1200" dirty="0" err="1" smtClean="0">
                <a:ea typeface="Verdana" panose="020B0604030504040204" pitchFamily="34" charset="0"/>
              </a:rPr>
              <a:t>rental</a:t>
            </a:r>
            <a:r>
              <a:rPr lang="de-DE" sz="1200" dirty="0" smtClean="0">
                <a:ea typeface="Verdana" panose="020B0604030504040204" pitchFamily="34" charset="0"/>
              </a:rPr>
              <a:t> </a:t>
            </a:r>
            <a:r>
              <a:rPr lang="de-DE" sz="1200" dirty="0" err="1" smtClean="0">
                <a:ea typeface="Verdana" panose="020B0604030504040204" pitchFamily="34" charset="0"/>
              </a:rPr>
              <a:t>costs</a:t>
            </a:r>
            <a:r>
              <a:rPr lang="de-DE" sz="1200" dirty="0" smtClean="0">
                <a:ea typeface="Verdana" panose="020B0604030504040204" pitchFamily="34" charset="0"/>
              </a:rPr>
              <a:t>: 3 </a:t>
            </a:r>
            <a:r>
              <a:rPr lang="de-DE" sz="1200" dirty="0" err="1" smtClean="0">
                <a:ea typeface="Verdana" panose="020B0604030504040204" pitchFamily="34" charset="0"/>
              </a:rPr>
              <a:t>euros</a:t>
            </a:r>
            <a:r>
              <a:rPr lang="de-DE" sz="1200" dirty="0" smtClean="0">
                <a:ea typeface="Verdana" panose="020B0604030504040204" pitchFamily="34" charset="0"/>
              </a:rPr>
              <a:t> per 30 </a:t>
            </a:r>
            <a:r>
              <a:rPr lang="de-DE" sz="1200" dirty="0" err="1" smtClean="0">
                <a:ea typeface="Verdana" panose="020B0604030504040204" pitchFamily="34" charset="0"/>
              </a:rPr>
              <a:t>minutes</a:t>
            </a:r>
            <a:r>
              <a:rPr lang="de-DE" sz="1200" dirty="0" smtClean="0">
                <a:ea typeface="Verdana" panose="020B0604030504040204" pitchFamily="34" charset="0"/>
              </a:rPr>
              <a:t>, 19 Euros per </a:t>
            </a:r>
            <a:r>
              <a:rPr lang="de-DE" sz="1200" dirty="0" err="1" smtClean="0">
                <a:ea typeface="Verdana" panose="020B0604030504040204" pitchFamily="34" charset="0"/>
              </a:rPr>
              <a:t>day</a:t>
            </a:r>
            <a:endParaRPr lang="de-DE" sz="1200" dirty="0" smtClean="0">
              <a:ea typeface="Verdana" panose="020B0604030504040204" pitchFamily="34" charset="0"/>
            </a:endParaRPr>
          </a:p>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15</a:t>
            </a:fld>
            <a:endParaRPr lang="de-DE"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GB" altLang="de-DE" dirty="0" smtClean="0">
              <a:latin typeface="Lucida Sans" pitchFamily="34" charset="0"/>
              <a:ea typeface="ＭＳ Ｐゴシック" pitchFamily="34" charset="-128"/>
              <a:cs typeface="ＭＳ Ｐゴシック" pitchFamily="34" charset="-128"/>
            </a:endParaRPr>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775" indent="-284858" eaLnBrk="0" hangingPunct="0">
              <a:spcBef>
                <a:spcPct val="30000"/>
              </a:spcBef>
              <a:defRPr sz="1200">
                <a:solidFill>
                  <a:schemeClr val="tx1"/>
                </a:solidFill>
                <a:latin typeface="Arial" pitchFamily="34" charset="0"/>
                <a:ea typeface="Arial" pitchFamily="34" charset="0"/>
                <a:cs typeface="Arial" pitchFamily="34" charset="0"/>
              </a:defRPr>
            </a:lvl2pPr>
            <a:lvl3pPr marL="1142496" indent="-228194" eaLnBrk="0" hangingPunct="0">
              <a:spcBef>
                <a:spcPct val="30000"/>
              </a:spcBef>
              <a:defRPr sz="1200">
                <a:solidFill>
                  <a:schemeClr val="tx1"/>
                </a:solidFill>
                <a:latin typeface="Arial" pitchFamily="34" charset="0"/>
                <a:ea typeface="Arial" pitchFamily="34" charset="0"/>
                <a:cs typeface="Arial" pitchFamily="34" charset="0"/>
              </a:defRPr>
            </a:lvl3pPr>
            <a:lvl4pPr marL="1598881" indent="-228194" eaLnBrk="0" hangingPunct="0">
              <a:spcBef>
                <a:spcPct val="30000"/>
              </a:spcBef>
              <a:defRPr sz="1200">
                <a:solidFill>
                  <a:schemeClr val="tx1"/>
                </a:solidFill>
                <a:latin typeface="Arial" pitchFamily="34" charset="0"/>
                <a:ea typeface="Arial" pitchFamily="34" charset="0"/>
                <a:cs typeface="Arial" pitchFamily="34" charset="0"/>
              </a:defRPr>
            </a:lvl4pPr>
            <a:lvl5pPr marL="2056799" indent="-228194" eaLnBrk="0" hangingPunct="0">
              <a:spcBef>
                <a:spcPct val="30000"/>
              </a:spcBef>
              <a:defRPr sz="1200">
                <a:solidFill>
                  <a:schemeClr val="tx1"/>
                </a:solidFill>
                <a:latin typeface="Arial" pitchFamily="34" charset="0"/>
                <a:ea typeface="Arial" pitchFamily="34" charset="0"/>
                <a:cs typeface="Arial" pitchFamily="34" charset="0"/>
              </a:defRPr>
            </a:lvl5pPr>
            <a:lvl6pPr marL="249787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38940"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380011"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21082" indent="-228194"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4FE0E8F7-2201-41CD-A91D-CCC104E6B5E4}" type="slidenum">
              <a:rPr lang="de-DE" altLang="de-DE" smtClean="0"/>
              <a:pPr eaLnBrk="1" hangingPunct="1">
                <a:spcBef>
                  <a:spcPct val="0"/>
                </a:spcBef>
              </a:pPr>
              <a:t>16</a:t>
            </a:fld>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grow-smarter.eu"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grow-smarter.eu/"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Festplatte/Grafische%20Arbeiten/arbeit/2015/ICLEI/A&#776;nderung_19-5-15%20/email128-blue.jp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Festplatte/Grafische%20Arbeiten/arbeit/2015/ICLEI/A&#776;nderung_19-5-15%20/email128-blue.jp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p:spTree>
      <p:nvGrpSpPr>
        <p:cNvPr id="1" name=""/>
        <p:cNvGrpSpPr/>
        <p:nvPr/>
      </p:nvGrpSpPr>
      <p:grpSpPr>
        <a:xfrm>
          <a:off x="0" y="0"/>
          <a:ext cx="0" cy="0"/>
          <a:chOff x="0" y="0"/>
          <a:chExt cx="0" cy="0"/>
        </a:xfrm>
      </p:grpSpPr>
      <p:sp>
        <p:nvSpPr>
          <p:cNvPr id="8" name="Rectangle 9"/>
          <p:cNvSpPr/>
          <p:nvPr userDrawn="1"/>
        </p:nvSpPr>
        <p:spPr>
          <a:xfrm>
            <a:off x="0" y="1588"/>
            <a:ext cx="9144000" cy="1195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pic>
        <p:nvPicPr>
          <p:cNvPr id="9" name="Picture 5" descr="I:\A-Sustainable Economy and Procurement\Projects\GrowSmarter - 23108\Work packages\WP8 - Dissemination\02 Visual identity\01 Logo\LOGO_final\Grow-Smarter_logo_CMYK_300dpi.tif"/>
          <p:cNvPicPr>
            <a:picLocks noChangeAspect="1" noChangeArrowheads="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250825" y="149225"/>
            <a:ext cx="374173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8">
            <a:hlinkClick r:id="rId3"/>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dirty="0" smtClean="0">
                <a:latin typeface="Lucida Sans" charset="0"/>
                <a:hlinkClick r:id="rId4"/>
              </a:rPr>
              <a:t>www.grow-smarter.eu</a:t>
            </a:r>
            <a:endParaRPr lang="de-DE" sz="1100" dirty="0" smtClean="0">
              <a:latin typeface="Lucida Sans" charset="0"/>
            </a:endParaRPr>
          </a:p>
        </p:txBody>
      </p:sp>
      <p:sp>
        <p:nvSpPr>
          <p:cNvPr id="3074" name="Rectangle 2"/>
          <p:cNvSpPr>
            <a:spLocks noGrp="1" noChangeArrowheads="1"/>
          </p:cNvSpPr>
          <p:nvPr>
            <p:ph type="ctrTitle"/>
          </p:nvPr>
        </p:nvSpPr>
        <p:spPr>
          <a:xfrm>
            <a:off x="539551" y="1124744"/>
            <a:ext cx="5076565" cy="507831"/>
          </a:xfrm>
          <a:prstGeom prst="rect">
            <a:avLst/>
          </a:prstGeom>
        </p:spPr>
        <p:txBody>
          <a:bodyPr anchor="t" anchorCtr="0">
            <a:noAutofit/>
          </a:bodyPr>
          <a:lstStyle>
            <a:lvl1pPr algn="ctr">
              <a:defRPr sz="2800" b="1" i="0" cap="all" baseline="0">
                <a:solidFill>
                  <a:srgbClr val="007195"/>
                </a:solidFill>
                <a:latin typeface="Lucida Sans"/>
                <a:cs typeface="Arial"/>
              </a:defRPr>
            </a:lvl1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title style</a:t>
            </a:r>
          </a:p>
        </p:txBody>
      </p:sp>
      <p:sp>
        <p:nvSpPr>
          <p:cNvPr id="3075" name="Rectangle 3"/>
          <p:cNvSpPr>
            <a:spLocks noGrp="1" noChangeArrowheads="1"/>
          </p:cNvSpPr>
          <p:nvPr>
            <p:ph type="subTitle" idx="1"/>
          </p:nvPr>
        </p:nvSpPr>
        <p:spPr>
          <a:xfrm>
            <a:off x="539552" y="1963688"/>
            <a:ext cx="5076564" cy="601216"/>
          </a:xfrm>
          <a:prstGeom prst="rect">
            <a:avLst/>
          </a:prstGeom>
        </p:spPr>
        <p:txBody>
          <a:bodyPr/>
          <a:lstStyle>
            <a:lvl1pPr marL="0" indent="0" algn="ctr">
              <a:buFont typeface="Wingdings" charset="0"/>
              <a:buNone/>
              <a:defRPr lang="en-GB" sz="2400" b="1" i="0" cap="none" noProof="0" dirty="0" smtClean="0">
                <a:solidFill>
                  <a:srgbClr val="74A0BB"/>
                </a:solidFill>
                <a:latin typeface="Lucida Sans" pitchFamily="34" charset="0"/>
                <a:ea typeface="ＭＳ Ｐゴシック" pitchFamily="34" charset="-128"/>
                <a:cs typeface="Arial" pitchFamily="34" charset="0"/>
              </a:defRPr>
            </a:lvl1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subtitle</a:t>
            </a:r>
            <a:endParaRPr lang="de-DE" noProof="0" dirty="0" smtClean="0"/>
          </a:p>
        </p:txBody>
      </p:sp>
      <p:sp>
        <p:nvSpPr>
          <p:cNvPr id="3" name="Text Placeholder 2"/>
          <p:cNvSpPr>
            <a:spLocks noGrp="1"/>
          </p:cNvSpPr>
          <p:nvPr>
            <p:ph type="body" sz="quarter" idx="10"/>
          </p:nvPr>
        </p:nvSpPr>
        <p:spPr>
          <a:xfrm>
            <a:off x="539552" y="4401221"/>
            <a:ext cx="5076564" cy="360362"/>
          </a:xfrm>
          <a:prstGeom prst="rect">
            <a:avLst/>
          </a:prstGeom>
        </p:spPr>
        <p:txBody>
          <a:bodyPr vert="horz"/>
          <a:lstStyle>
            <a:lvl1pPr marL="0" indent="0" algn="ctr">
              <a:buFontTx/>
              <a:buNone/>
              <a:defRPr lang="de-DE" sz="2000" b="0" i="0" cap="none" dirty="0" smtClean="0">
                <a:solidFill>
                  <a:srgbClr val="505150"/>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0" name="Text Placeholder 9"/>
          <p:cNvSpPr>
            <a:spLocks noGrp="1"/>
          </p:cNvSpPr>
          <p:nvPr>
            <p:ph type="body" sz="quarter" idx="11"/>
          </p:nvPr>
        </p:nvSpPr>
        <p:spPr>
          <a:xfrm>
            <a:off x="539552" y="5012407"/>
            <a:ext cx="5076564" cy="504825"/>
          </a:xfrm>
          <a:prstGeom prst="rect">
            <a:avLst/>
          </a:prstGeom>
        </p:spPr>
        <p:txBody>
          <a:bodyPr vert="horz"/>
          <a:lstStyle>
            <a:lvl1pPr marL="0" indent="0" algn="ctr">
              <a:buFontTx/>
              <a:buNone/>
              <a:defRPr lang="de-DE" sz="2000" b="0" i="0" cap="none" dirty="0" smtClean="0">
                <a:solidFill>
                  <a:srgbClr val="505150"/>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5" name="Picture Placeholder 4"/>
          <p:cNvSpPr>
            <a:spLocks noGrp="1"/>
          </p:cNvSpPr>
          <p:nvPr>
            <p:ph type="pic" sz="quarter" idx="12"/>
          </p:nvPr>
        </p:nvSpPr>
        <p:spPr>
          <a:xfrm>
            <a:off x="5939780" y="2132855"/>
            <a:ext cx="2736676" cy="3384377"/>
          </a:xfrm>
          <a:prstGeom prst="rect">
            <a:avLst/>
          </a:prstGeom>
        </p:spPr>
        <p:txBody>
          <a:bodyPr vert="horz"/>
          <a:lstStyle>
            <a:lvl1pPr marL="0" indent="0">
              <a:buFontTx/>
              <a:buNone/>
              <a:defRPr baseline="0">
                <a:latin typeface="Lucida Sans"/>
                <a:cs typeface="Lucida Sans"/>
              </a:defRPr>
            </a:lvl1pPr>
          </a:lstStyle>
          <a:p>
            <a:pPr lvl="0"/>
            <a:r>
              <a:rPr lang="de-DE" noProof="0" smtClean="0"/>
              <a:t>Drag picture to placeholder or click icon to add</a:t>
            </a:r>
            <a:endParaRPr lang="de-DE" noProof="0"/>
          </a:p>
        </p:txBody>
      </p:sp>
    </p:spTree>
    <p:extLst>
      <p:ext uri="{BB962C8B-B14F-4D97-AF65-F5344CB8AC3E}">
        <p14:creationId xmlns:p14="http://schemas.microsoft.com/office/powerpoint/2010/main" xmlns="" val="41266248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0"/>
          <p:cNvSpPr>
            <a:spLocks noGrp="1"/>
          </p:cNvSpPr>
          <p:nvPr>
            <p:ph type="title"/>
          </p:nvPr>
        </p:nvSpPr>
        <p:spPr>
          <a:xfrm>
            <a:off x="251520" y="476771"/>
            <a:ext cx="6203033" cy="494457"/>
          </a:xfrm>
          <a:prstGeom prst="rect">
            <a:avLst/>
          </a:prstGeom>
        </p:spPr>
        <p:txBody>
          <a:bodyPr/>
          <a:lstStyle>
            <a:lvl1pPr>
              <a:defRPr sz="2200" cap="none">
                <a:solidFill>
                  <a:srgbClr val="007195"/>
                </a:solidFill>
                <a:latin typeface="Lucida Sans"/>
                <a:cs typeface="Arial"/>
              </a:defRPr>
            </a:lvl1pPr>
          </a:lstStyle>
          <a:p>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title style</a:t>
            </a:r>
            <a:endParaRPr lang="de-DE" noProof="0" dirty="0"/>
          </a:p>
        </p:txBody>
      </p:sp>
      <p:sp>
        <p:nvSpPr>
          <p:cNvPr id="4" name="Content Placeholder 6"/>
          <p:cNvSpPr>
            <a:spLocks noGrp="1"/>
          </p:cNvSpPr>
          <p:nvPr>
            <p:ph sz="quarter" idx="13"/>
          </p:nvPr>
        </p:nvSpPr>
        <p:spPr>
          <a:xfrm>
            <a:off x="262634" y="1116137"/>
            <a:ext cx="6191919" cy="863203"/>
          </a:xfrm>
          <a:prstGeom prst="rect">
            <a:avLst/>
          </a:prstGeom>
        </p:spPr>
        <p:txBody>
          <a:bodyPr vert="horz"/>
          <a:lstStyle>
            <a:lvl1pPr marL="342900" indent="-342900">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buClr>
                <a:srgbClr val="0F9FDA"/>
              </a:buClr>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spcBef>
                <a:spcPts val="300"/>
              </a:spcBef>
              <a:buClr>
                <a:schemeClr val="tx1">
                  <a:lumMod val="50000"/>
                  <a:lumOff val="50000"/>
                </a:schemeClr>
              </a:buClr>
              <a:buSzPct val="40000"/>
              <a:buFont typeface="Arial"/>
              <a:buChar char="•"/>
              <a:defRPr baseline="0">
                <a:solidFill>
                  <a:schemeClr val="accent5"/>
                </a:solidFill>
              </a:defRPr>
            </a:lvl4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text</a:t>
            </a:r>
            <a:r>
              <a:rPr lang="de-DE" noProof="0" dirty="0" smtClean="0"/>
              <a:t> </a:t>
            </a:r>
            <a:r>
              <a:rPr lang="de-DE" noProof="0" dirty="0" err="1" smtClean="0"/>
              <a:t>styles</a:t>
            </a:r>
            <a:endParaRPr lang="de-DE" noProof="0" dirty="0" smtClean="0"/>
          </a:p>
          <a:p>
            <a:pPr lvl="1"/>
            <a:r>
              <a:rPr lang="de-DE" noProof="0" dirty="0" smtClean="0"/>
              <a:t>Second </a:t>
            </a:r>
            <a:r>
              <a:rPr lang="de-DE" noProof="0" dirty="0" err="1" smtClean="0"/>
              <a:t>level</a:t>
            </a:r>
            <a:endParaRPr lang="de-DE" noProof="0" dirty="0" smtClean="0"/>
          </a:p>
        </p:txBody>
      </p:sp>
      <p:sp>
        <p:nvSpPr>
          <p:cNvPr id="11" name="Text Placeholder 10"/>
          <p:cNvSpPr>
            <a:spLocks noGrp="1"/>
          </p:cNvSpPr>
          <p:nvPr>
            <p:ph type="body" sz="quarter" idx="15"/>
          </p:nvPr>
        </p:nvSpPr>
        <p:spPr>
          <a:xfrm>
            <a:off x="261716" y="2123356"/>
            <a:ext cx="6192837" cy="1296144"/>
          </a:xfrm>
          <a:prstGeom prst="rect">
            <a:avLst/>
          </a:prstGeom>
        </p:spPr>
        <p:txBody>
          <a:bodyPr vert="horz" wrap="square"/>
          <a:lstStyle>
            <a:lvl1pPr marL="0" indent="0">
              <a:buClr>
                <a:srgbClr val="4487A6"/>
              </a:buClr>
              <a:buSzPct val="113000"/>
              <a:buFont typeface="Arial" pitchFamily="34" charset="0"/>
              <a:buNone/>
              <a:defRPr sz="1600" b="0" i="0">
                <a:solidFill>
                  <a:srgbClr val="505150"/>
                </a:solidFill>
                <a:latin typeface="Lucida Sans"/>
              </a:defRPr>
            </a:lvl1pPr>
            <a:lvl2pPr marL="108000" indent="205200" algn="l">
              <a:buClr>
                <a:srgbClr val="007195"/>
              </a:buClr>
              <a:buSzPct val="150000"/>
              <a:buFont typeface="Arial"/>
              <a:buChar char="•"/>
              <a:defRPr sz="1600" b="0" i="0" kern="0" cap="none" spc="10" baseline="0">
                <a:solidFill>
                  <a:srgbClr val="505150"/>
                </a:solidFill>
                <a:latin typeface="Lucida Sans"/>
              </a:defRPr>
            </a:lvl2pPr>
            <a:lvl3pPr marL="432000" marR="0" indent="194400" algn="l" defTabSz="914400" rtl="0" eaLnBrk="0" fontAlgn="base" latinLnBrk="0" hangingPunct="0">
              <a:lnSpc>
                <a:spcPct val="100000"/>
              </a:lnSpc>
              <a:spcBef>
                <a:spcPct val="20000"/>
              </a:spcBef>
              <a:spcAft>
                <a:spcPts val="600"/>
              </a:spcAft>
              <a:buClr>
                <a:srgbClr val="7AB0C7"/>
              </a:buClr>
              <a:buSzPct val="150000"/>
              <a:buFont typeface="Arial"/>
              <a:buChar char="•"/>
              <a:tabLst/>
              <a:defRPr sz="1400" baseline="0">
                <a:solidFill>
                  <a:srgbClr val="505150"/>
                </a:solidFill>
              </a:defRPr>
            </a:lvl3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text</a:t>
            </a:r>
            <a:r>
              <a:rPr lang="de-DE" noProof="0" dirty="0" smtClean="0"/>
              <a:t> </a:t>
            </a:r>
            <a:r>
              <a:rPr lang="de-DE" noProof="0" dirty="0" err="1" smtClean="0"/>
              <a:t>styles</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2"/>
            <a:endParaRPr lang="de-DE" noProof="0" dirty="0" smtClean="0"/>
          </a:p>
        </p:txBody>
      </p:sp>
      <p:sp>
        <p:nvSpPr>
          <p:cNvPr id="20" name="Picture Placeholder 9"/>
          <p:cNvSpPr>
            <a:spLocks noGrp="1"/>
          </p:cNvSpPr>
          <p:nvPr>
            <p:ph type="pic" sz="quarter" idx="14"/>
          </p:nvPr>
        </p:nvSpPr>
        <p:spPr>
          <a:xfrm>
            <a:off x="6949920" y="1340867"/>
            <a:ext cx="1944216" cy="2078633"/>
          </a:xfrm>
          <a:prstGeom prst="rect">
            <a:avLst/>
          </a:prstGeom>
        </p:spPr>
        <p:txBody>
          <a:bodyPr/>
          <a:lstStyle>
            <a:lvl1pPr marL="0" indent="0" algn="ctr">
              <a:buNone/>
              <a:defRPr sz="1200" baseline="0">
                <a:latin typeface="Lucida Sans"/>
                <a:cs typeface="Lucida Sans"/>
              </a:defRPr>
            </a:lvl1pPr>
          </a:lstStyle>
          <a:p>
            <a:pPr lvl="0"/>
            <a:r>
              <a:rPr lang="de-DE" noProof="0" smtClean="0"/>
              <a:t>Drag picture to placeholder or click icon to add</a:t>
            </a:r>
            <a:endParaRPr lang="de-DE" noProof="0"/>
          </a:p>
        </p:txBody>
      </p:sp>
      <p:sp>
        <p:nvSpPr>
          <p:cNvPr id="7" name="Picture Placeholder 4"/>
          <p:cNvSpPr>
            <a:spLocks noGrp="1"/>
          </p:cNvSpPr>
          <p:nvPr>
            <p:ph type="pic" sz="quarter" idx="17"/>
          </p:nvPr>
        </p:nvSpPr>
        <p:spPr>
          <a:xfrm>
            <a:off x="6948488" y="476672"/>
            <a:ext cx="1944687" cy="639763"/>
          </a:xfrm>
          <a:prstGeom prst="rect">
            <a:avLst/>
          </a:prstGeom>
        </p:spPr>
        <p:txBody>
          <a:bodyPr vert="horz"/>
          <a:lstStyle>
            <a:lvl1pPr marL="0" indent="0" algn="ctr">
              <a:buNone/>
              <a:defRPr sz="1100">
                <a:latin typeface="Lucida Sans"/>
                <a:cs typeface="Lucida Sans"/>
              </a:defRPr>
            </a:lvl1pPr>
          </a:lstStyle>
          <a:p>
            <a:pPr lvl="0"/>
            <a:r>
              <a:rPr lang="de-DE" noProof="0" smtClean="0"/>
              <a:t>Drag picture to placeholder or click icon to add</a:t>
            </a:r>
            <a:endParaRPr lang="de-DE" noProof="0"/>
          </a:p>
        </p:txBody>
      </p:sp>
    </p:spTree>
    <p:extLst>
      <p:ext uri="{BB962C8B-B14F-4D97-AF65-F5344CB8AC3E}">
        <p14:creationId xmlns:p14="http://schemas.microsoft.com/office/powerpoint/2010/main" xmlns="" val="406499572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6"/>
          <p:cNvSpPr>
            <a:spLocks noChangeArrowheads="1"/>
          </p:cNvSpPr>
          <p:nvPr userDrawn="1"/>
        </p:nvSpPr>
        <p:spPr bwMode="auto">
          <a:xfrm>
            <a:off x="-25400" y="1557338"/>
            <a:ext cx="9193213" cy="2879725"/>
          </a:xfrm>
          <a:prstGeom prst="rect">
            <a:avLst/>
          </a:prstGeom>
          <a:solidFill>
            <a:srgbClr val="007195"/>
          </a:solidFill>
          <a:ln>
            <a:noFill/>
          </a:ln>
          <a:effectLst>
            <a:outerShdw blurRad="63500" dist="20000" dir="5400000" rotWithShape="0">
              <a:srgbClr val="000000">
                <a:alpha val="37999"/>
              </a:srgbClr>
            </a:outerShdw>
          </a:effectLst>
          <a:extLst/>
        </p:spPr>
        <p:txBody>
          <a:bodyPr anchor="ctr"/>
          <a:lstStyle/>
          <a:p>
            <a:pPr algn="ctr">
              <a:defRPr/>
            </a:pPr>
            <a:endParaRPr lang="de-DE" sz="1800">
              <a:solidFill>
                <a:schemeClr val="lt1"/>
              </a:solidFill>
              <a:latin typeface="+mn-lt"/>
              <a:ea typeface="+mn-ea"/>
            </a:endParaRPr>
          </a:p>
        </p:txBody>
      </p:sp>
      <p:sp>
        <p:nvSpPr>
          <p:cNvPr id="12" name="Rectangle 7"/>
          <p:cNvSpPr>
            <a:spLocks noChangeArrowheads="1"/>
          </p:cNvSpPr>
          <p:nvPr userDrawn="1"/>
        </p:nvSpPr>
        <p:spPr bwMode="auto">
          <a:xfrm rot="21013771">
            <a:off x="695325" y="1939925"/>
            <a:ext cx="1871663" cy="1993900"/>
          </a:xfrm>
          <a:prstGeom prst="rect">
            <a:avLst/>
          </a:prstGeom>
          <a:solidFill>
            <a:schemeClr val="bg1"/>
          </a:solidFill>
          <a:ln>
            <a:noFill/>
          </a:ln>
          <a:effectLst>
            <a:outerShdw blurRad="63500" dist="23000" dir="5400000" rotWithShape="0">
              <a:srgbClr val="000000">
                <a:alpha val="34999"/>
              </a:srgbClr>
            </a:outerShdw>
          </a:effectLst>
          <a:extLst/>
        </p:spPr>
        <p:txBody>
          <a:bodyPr anchor="ctr"/>
          <a:lstStyle/>
          <a:p>
            <a:pPr algn="ctr">
              <a:defRPr/>
            </a:pPr>
            <a:endParaRPr lang="de-DE">
              <a:solidFill>
                <a:schemeClr val="lt1"/>
              </a:solidFill>
              <a:latin typeface="+mn-lt"/>
              <a:ea typeface="+mn-ea"/>
            </a:endParaRPr>
          </a:p>
        </p:txBody>
      </p:sp>
      <p:pic>
        <p:nvPicPr>
          <p:cNvPr id="17" name="Picture 2" descr="I:\A-Sustainable Economy and Procurement\Projects\GrowSmarter - 23108\Work packages\WP8 - Dissemination\02 Visual identity\02 Header and footer\Horizon2020 visual identity\EUFlag.jpg"/>
          <p:cNvPicPr>
            <a:picLocks noChangeAspect="1" noChangeArrowheads="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323850" y="5805488"/>
            <a:ext cx="576263"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itle 10"/>
          <p:cNvSpPr txBox="1">
            <a:spLocks/>
          </p:cNvSpPr>
          <p:nvPr userDrawn="1"/>
        </p:nvSpPr>
        <p:spPr bwMode="auto">
          <a:xfrm>
            <a:off x="1908175" y="4806950"/>
            <a:ext cx="7416800" cy="493713"/>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2300" b="1" dirty="0" err="1" smtClean="0">
                <a:solidFill>
                  <a:srgbClr val="007095"/>
                </a:solidFill>
                <a:latin typeface="Lucida Sans" charset="0"/>
                <a:cs typeface="Arial" charset="0"/>
              </a:rPr>
              <a:t>Get</a:t>
            </a:r>
            <a:r>
              <a:rPr lang="de-DE" sz="2300" b="1" dirty="0" smtClean="0">
                <a:solidFill>
                  <a:srgbClr val="007095"/>
                </a:solidFill>
                <a:latin typeface="Lucida Sans" charset="0"/>
                <a:cs typeface="Arial" charset="0"/>
              </a:rPr>
              <a:t> the </a:t>
            </a:r>
            <a:r>
              <a:rPr lang="de-DE" sz="2300" b="1" dirty="0" err="1" smtClean="0">
                <a:solidFill>
                  <a:srgbClr val="007095"/>
                </a:solidFill>
                <a:latin typeface="Lucida Sans" charset="0"/>
                <a:cs typeface="Arial" charset="0"/>
              </a:rPr>
              <a:t>latest</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updates</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by</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signing</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a:t>
            </a:r>
            <a:r>
              <a:rPr lang="de-DE" sz="2300" b="1" dirty="0" smtClean="0">
                <a:solidFill>
                  <a:srgbClr val="007095"/>
                </a:solidFill>
                <a:latin typeface="Lucida Sans" charset="0"/>
                <a:cs typeface="Arial" charset="0"/>
              </a:rPr>
              <a:t> online!</a:t>
            </a:r>
          </a:p>
        </p:txBody>
      </p:sp>
      <p:sp>
        <p:nvSpPr>
          <p:cNvPr id="20" name="TextBox 7"/>
          <p:cNvSpPr txBox="1">
            <a:spLocks noChangeArrowheads="1"/>
          </p:cNvSpPr>
          <p:nvPr userDrawn="1"/>
        </p:nvSpPr>
        <p:spPr bwMode="auto">
          <a:xfrm>
            <a:off x="503238" y="5732463"/>
            <a:ext cx="8172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431800" indent="193675"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buSzPct val="50000"/>
              <a:buFont typeface="Wingdings" pitchFamily="2" charset="2"/>
              <a:buNone/>
              <a:defRPr/>
            </a:pPr>
            <a:r>
              <a:rPr lang="en-GB" altLang="de-DE" sz="900" smtClean="0">
                <a:solidFill>
                  <a:srgbClr val="004681"/>
                </a:solidFill>
                <a:latin typeface="Lucida Sans" pitchFamily="34" charset="0"/>
                <a:cs typeface="Arial" pitchFamily="34" charset="0"/>
              </a:rPr>
              <a:t>This project has received funding from the European Union</a:t>
            </a:r>
            <a:r>
              <a:rPr lang="en-GB" altLang="ja-JP" sz="900" smtClean="0">
                <a:solidFill>
                  <a:srgbClr val="004681"/>
                </a:solidFill>
                <a:latin typeface="Lucida Sans" pitchFamily="34" charset="0"/>
                <a:cs typeface="Arial" pitchFamily="34" charset="0"/>
              </a:rPr>
              <a:t>’s Horizon 2020 research and innovation programme under grant agreement no 646456. The sole responsibility for the content of this presentation lies with the GrowSmarter project and in no way reflects the views of the European Union.</a:t>
            </a:r>
          </a:p>
          <a:p>
            <a:pPr lvl="2" eaLnBrk="1" hangingPunct="1">
              <a:buSzPct val="70000"/>
              <a:buFontTx/>
              <a:buChar char="•"/>
              <a:defRPr/>
            </a:pPr>
            <a:endParaRPr lang="de-DE" altLang="de-DE" sz="900" smtClean="0">
              <a:solidFill>
                <a:srgbClr val="004681"/>
              </a:solidFill>
              <a:cs typeface="Arial" pitchFamily="34" charset="0"/>
            </a:endParaRPr>
          </a:p>
        </p:txBody>
      </p:sp>
      <p:pic>
        <p:nvPicPr>
          <p:cNvPr id="21" name="email128-blue.jpg" descr="/Festplatte/Grafische Arbeiten/arbeit/2015/ICLEI/Änderung_19-5-15 /email128-blue.jpg"/>
          <p:cNvPicPr>
            <a:picLocks noChangeAspect="1"/>
          </p:cNvPicPr>
          <p:nvPr userDrawn="1"/>
        </p:nvPicPr>
        <p:blipFill>
          <a:blip r:embed="rId3" r:link="rId4" cstate="screen">
            <a:extLst>
              <a:ext uri="{28A0092B-C50C-407E-A947-70E740481C1C}">
                <a14:useLocalDpi xmlns:a14="http://schemas.microsoft.com/office/drawing/2010/main" xmlns=""/>
              </a:ext>
            </a:extLst>
          </a:blip>
          <a:srcRect/>
          <a:stretch>
            <a:fillRect/>
          </a:stretch>
        </p:blipFill>
        <p:spPr bwMode="auto">
          <a:xfrm>
            <a:off x="901700" y="4652963"/>
            <a:ext cx="933450"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Picture Placeholder 4"/>
          <p:cNvSpPr>
            <a:spLocks noGrp="1"/>
          </p:cNvSpPr>
          <p:nvPr>
            <p:ph type="pic" sz="quarter" idx="18"/>
          </p:nvPr>
        </p:nvSpPr>
        <p:spPr bwMode="auto">
          <a:xfrm rot="21018768">
            <a:off x="861437" y="2107366"/>
            <a:ext cx="1526955" cy="1394847"/>
          </a:xfrm>
          <a:prstGeom prst="rect">
            <a:avLst/>
          </a:prstGeom>
          <a:noFill/>
          <a:ln>
            <a:miter lim="800000"/>
            <a:headEnd/>
            <a:tailEnd/>
          </a:ln>
        </p:spPr>
      </p:sp>
      <p:sp>
        <p:nvSpPr>
          <p:cNvPr id="11" name="Text Placeholder 2"/>
          <p:cNvSpPr>
            <a:spLocks noGrp="1"/>
          </p:cNvSpPr>
          <p:nvPr>
            <p:ph type="body" sz="quarter" idx="10"/>
          </p:nvPr>
        </p:nvSpPr>
        <p:spPr>
          <a:xfrm>
            <a:off x="3491880" y="1772816"/>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3" name="Text Placeholder 2"/>
          <p:cNvSpPr>
            <a:spLocks noGrp="1"/>
          </p:cNvSpPr>
          <p:nvPr>
            <p:ph type="body" sz="quarter" idx="19"/>
          </p:nvPr>
        </p:nvSpPr>
        <p:spPr>
          <a:xfrm>
            <a:off x="3491880" y="2399827"/>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4" name="Text Placeholder 2"/>
          <p:cNvSpPr>
            <a:spLocks noGrp="1"/>
          </p:cNvSpPr>
          <p:nvPr>
            <p:ph type="body" sz="quarter" idx="20"/>
          </p:nvPr>
        </p:nvSpPr>
        <p:spPr>
          <a:xfrm>
            <a:off x="3491880" y="2760189"/>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5" name="Text Placeholder 2"/>
          <p:cNvSpPr>
            <a:spLocks noGrp="1"/>
          </p:cNvSpPr>
          <p:nvPr>
            <p:ph type="body" sz="quarter" idx="21"/>
          </p:nvPr>
        </p:nvSpPr>
        <p:spPr>
          <a:xfrm>
            <a:off x="3491880" y="3116580"/>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6" name="Text Placeholder 2"/>
          <p:cNvSpPr>
            <a:spLocks noGrp="1"/>
          </p:cNvSpPr>
          <p:nvPr>
            <p:ph type="body" sz="quarter" idx="22"/>
          </p:nvPr>
        </p:nvSpPr>
        <p:spPr>
          <a:xfrm>
            <a:off x="3491880" y="3473762"/>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8" name="Text Placeholder 2"/>
          <p:cNvSpPr>
            <a:spLocks noGrp="1"/>
          </p:cNvSpPr>
          <p:nvPr>
            <p:ph type="body" sz="quarter" idx="23"/>
          </p:nvPr>
        </p:nvSpPr>
        <p:spPr>
          <a:xfrm>
            <a:off x="3491880" y="3834124"/>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Tree>
    <p:extLst>
      <p:ext uri="{BB962C8B-B14F-4D97-AF65-F5344CB8AC3E}">
        <p14:creationId xmlns:p14="http://schemas.microsoft.com/office/powerpoint/2010/main" xmlns="" val="359964895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1189732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6"/>
          <p:cNvSpPr>
            <a:spLocks noChangeArrowheads="1"/>
          </p:cNvSpPr>
          <p:nvPr userDrawn="1"/>
        </p:nvSpPr>
        <p:spPr bwMode="auto">
          <a:xfrm>
            <a:off x="-25400" y="1556792"/>
            <a:ext cx="9193213" cy="2879725"/>
          </a:xfrm>
          <a:prstGeom prst="rect">
            <a:avLst/>
          </a:prstGeom>
          <a:solidFill>
            <a:srgbClr val="007195"/>
          </a:solidFill>
          <a:ln>
            <a:noFill/>
          </a:ln>
          <a:effectLst>
            <a:outerShdw blurRad="63500" dist="20000" dir="5400000" rotWithShape="0">
              <a:srgbClr val="000000">
                <a:alpha val="37999"/>
              </a:srgbClr>
            </a:outerShdw>
          </a:effectLst>
          <a:extLst/>
        </p:spPr>
        <p:txBody>
          <a:bodyPr anchor="ctr"/>
          <a:lstStyle/>
          <a:p>
            <a:pPr algn="ctr">
              <a:defRPr/>
            </a:pPr>
            <a:endParaRPr lang="de-DE" sz="1800">
              <a:solidFill>
                <a:schemeClr val="lt1"/>
              </a:solidFill>
              <a:latin typeface="+mn-lt"/>
              <a:ea typeface="+mn-ea"/>
            </a:endParaRPr>
          </a:p>
        </p:txBody>
      </p:sp>
      <p:pic>
        <p:nvPicPr>
          <p:cNvPr id="9" name="Picture 2" descr="I:\A-Sustainable Economy and Procurement\Projects\GrowSmarter - 23108\Work packages\WP8 - Dissemination\02 Visual identity\02 Header and footer\Horizon2020 visual identity\EUFlag.jpg"/>
          <p:cNvPicPr>
            <a:picLocks noChangeAspect="1" noChangeArrowheads="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323850" y="5805488"/>
            <a:ext cx="576263"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0"/>
          <p:cNvSpPr txBox="1">
            <a:spLocks/>
          </p:cNvSpPr>
          <p:nvPr userDrawn="1"/>
        </p:nvSpPr>
        <p:spPr bwMode="auto">
          <a:xfrm>
            <a:off x="1908175" y="4706888"/>
            <a:ext cx="7416800" cy="493713"/>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2300" b="1" dirty="0" err="1" smtClean="0">
                <a:solidFill>
                  <a:srgbClr val="007095"/>
                </a:solidFill>
                <a:latin typeface="Lucida Sans" charset="0"/>
                <a:cs typeface="Arial" charset="0"/>
              </a:rPr>
              <a:t>Get</a:t>
            </a:r>
            <a:r>
              <a:rPr lang="de-DE" sz="2300" b="1" dirty="0" smtClean="0">
                <a:solidFill>
                  <a:srgbClr val="007095"/>
                </a:solidFill>
                <a:latin typeface="Lucida Sans" charset="0"/>
                <a:cs typeface="Arial" charset="0"/>
              </a:rPr>
              <a:t> the </a:t>
            </a:r>
            <a:r>
              <a:rPr lang="de-DE" sz="2300" b="1" dirty="0" err="1" smtClean="0">
                <a:solidFill>
                  <a:srgbClr val="007095"/>
                </a:solidFill>
                <a:latin typeface="Lucida Sans" charset="0"/>
                <a:cs typeface="Arial" charset="0"/>
              </a:rPr>
              <a:t>latest</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updates</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by</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signing</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a:t>
            </a:r>
            <a:r>
              <a:rPr lang="de-DE" sz="2300" b="1" dirty="0" smtClean="0">
                <a:solidFill>
                  <a:srgbClr val="007095"/>
                </a:solidFill>
                <a:latin typeface="Lucida Sans" charset="0"/>
                <a:cs typeface="Arial" charset="0"/>
              </a:rPr>
              <a:t> online!</a:t>
            </a:r>
          </a:p>
        </p:txBody>
      </p:sp>
      <p:sp>
        <p:nvSpPr>
          <p:cNvPr id="12" name="TextBox 7"/>
          <p:cNvSpPr txBox="1">
            <a:spLocks noChangeArrowheads="1"/>
          </p:cNvSpPr>
          <p:nvPr userDrawn="1"/>
        </p:nvSpPr>
        <p:spPr bwMode="auto">
          <a:xfrm>
            <a:off x="503238" y="5732463"/>
            <a:ext cx="8172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431800" indent="193675"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buSzPct val="50000"/>
              <a:buFont typeface="Wingdings" pitchFamily="2" charset="2"/>
              <a:buNone/>
              <a:defRPr/>
            </a:pPr>
            <a:r>
              <a:rPr lang="en-GB" altLang="de-DE" sz="900" smtClean="0">
                <a:solidFill>
                  <a:srgbClr val="004681"/>
                </a:solidFill>
                <a:latin typeface="Lucida Sans" pitchFamily="34" charset="0"/>
                <a:cs typeface="Arial" pitchFamily="34" charset="0"/>
              </a:rPr>
              <a:t>This project has received funding from the European Union</a:t>
            </a:r>
            <a:r>
              <a:rPr lang="en-GB" altLang="ja-JP" sz="900" smtClean="0">
                <a:solidFill>
                  <a:srgbClr val="004681"/>
                </a:solidFill>
                <a:latin typeface="Lucida Sans" pitchFamily="34" charset="0"/>
                <a:cs typeface="Arial" pitchFamily="34" charset="0"/>
              </a:rPr>
              <a:t>’s Horizon 2020 research and innovation programme under grant agreement no 646456. The sole responsibility for the content of this presentation lies with the GrowSmarter project and in no way reflects the views of the European Union.</a:t>
            </a:r>
          </a:p>
          <a:p>
            <a:pPr lvl="2" eaLnBrk="1" hangingPunct="1">
              <a:buSzPct val="70000"/>
              <a:buFontTx/>
              <a:buChar char="•"/>
              <a:defRPr/>
            </a:pPr>
            <a:endParaRPr lang="de-DE" altLang="de-DE" sz="900" smtClean="0">
              <a:solidFill>
                <a:srgbClr val="004681"/>
              </a:solidFill>
              <a:cs typeface="Arial" pitchFamily="34" charset="0"/>
            </a:endParaRPr>
          </a:p>
        </p:txBody>
      </p:sp>
      <p:pic>
        <p:nvPicPr>
          <p:cNvPr id="17" name="email128-blue.jpg" descr="/Festplatte/Grafische Arbeiten/arbeit/2015/ICLEI/Änderung_19-5-15 /email128-blue.jpg"/>
          <p:cNvPicPr>
            <a:picLocks noChangeAspect="1"/>
          </p:cNvPicPr>
          <p:nvPr userDrawn="1"/>
        </p:nvPicPr>
        <p:blipFill>
          <a:blip r:embed="rId3" r:link="rId4" cstate="screen">
            <a:extLst>
              <a:ext uri="{28A0092B-C50C-407E-A947-70E740481C1C}">
                <a14:useLocalDpi xmlns:a14="http://schemas.microsoft.com/office/drawing/2010/main" xmlns=""/>
              </a:ext>
            </a:extLst>
          </a:blip>
          <a:srcRect/>
          <a:stretch>
            <a:fillRect/>
          </a:stretch>
        </p:blipFill>
        <p:spPr bwMode="auto">
          <a:xfrm>
            <a:off x="901700" y="4552901"/>
            <a:ext cx="933450"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2"/>
          <p:cNvSpPr>
            <a:spLocks noGrp="1"/>
          </p:cNvSpPr>
          <p:nvPr>
            <p:ph type="body" sz="quarter" idx="10"/>
          </p:nvPr>
        </p:nvSpPr>
        <p:spPr>
          <a:xfrm>
            <a:off x="3491880" y="1772270"/>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3" name="Text Placeholder 2"/>
          <p:cNvSpPr>
            <a:spLocks noGrp="1"/>
          </p:cNvSpPr>
          <p:nvPr>
            <p:ph type="body" sz="quarter" idx="19"/>
          </p:nvPr>
        </p:nvSpPr>
        <p:spPr>
          <a:xfrm>
            <a:off x="3491880" y="2399281"/>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4" name="Text Placeholder 2"/>
          <p:cNvSpPr>
            <a:spLocks noGrp="1"/>
          </p:cNvSpPr>
          <p:nvPr>
            <p:ph type="body" sz="quarter" idx="20"/>
          </p:nvPr>
        </p:nvSpPr>
        <p:spPr>
          <a:xfrm>
            <a:off x="3491880" y="2759643"/>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5" name="Text Placeholder 2"/>
          <p:cNvSpPr>
            <a:spLocks noGrp="1"/>
          </p:cNvSpPr>
          <p:nvPr>
            <p:ph type="body" sz="quarter" idx="21"/>
          </p:nvPr>
        </p:nvSpPr>
        <p:spPr>
          <a:xfrm>
            <a:off x="3491880" y="3116034"/>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6" name="Text Placeholder 2"/>
          <p:cNvSpPr>
            <a:spLocks noGrp="1"/>
          </p:cNvSpPr>
          <p:nvPr>
            <p:ph type="body" sz="quarter" idx="22"/>
          </p:nvPr>
        </p:nvSpPr>
        <p:spPr>
          <a:xfrm>
            <a:off x="3491880" y="3473216"/>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8" name="Text Placeholder 2"/>
          <p:cNvSpPr>
            <a:spLocks noGrp="1"/>
          </p:cNvSpPr>
          <p:nvPr>
            <p:ph type="body" sz="quarter" idx="23"/>
          </p:nvPr>
        </p:nvSpPr>
        <p:spPr>
          <a:xfrm>
            <a:off x="3491880" y="3833578"/>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Tree>
    <p:extLst>
      <p:ext uri="{BB962C8B-B14F-4D97-AF65-F5344CB8AC3E}">
        <p14:creationId xmlns:p14="http://schemas.microsoft.com/office/powerpoint/2010/main" xmlns="" val="567254463"/>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Festplatte/Grafische%20Arbeiten/arbeit/2015/ICLEI/Grow%20Smarter%20&#8211;%20Daten%20fu&#776;r%20Tom/&#8226;%20fu&#776;r%20PPT/Grow-Smarter_PPT_background2.jpg" TargetMode="External"/><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hyperlink" Target="http://www.grow-smarter.eu"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NNOCAT_Background_PPT_NEU.gif" descr="/Festplatte/Grafische Arbeiten/arbeit/2015/ICLEI/Grow Smarter – Daten für Tom/• für PPT/Grow-Smarter_PPT_background2.jpg"/>
          <p:cNvPicPr>
            <a:picLocks/>
          </p:cNvPicPr>
          <p:nvPr userDrawn="1"/>
        </p:nvPicPr>
        <p:blipFill>
          <a:blip r:embed="rId7" r:link="rId8" cstate="screen">
            <a:extLst>
              <a:ext uri="{28A0092B-C50C-407E-A947-70E740481C1C}">
                <a14:useLocalDpi xmlns:a14="http://schemas.microsoft.com/office/drawing/2010/main" xmlns=""/>
              </a:ext>
            </a:extLst>
          </a:blip>
          <a:srcRect/>
          <a:stretch>
            <a:fillRect/>
          </a:stretch>
        </p:blipFill>
        <p:spPr bwMode="auto">
          <a:xfrm>
            <a:off x="0" y="1588"/>
            <a:ext cx="9144000" cy="688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userDrawn="1"/>
        </p:nvSpPr>
        <p:spPr>
          <a:xfrm>
            <a:off x="0" y="1588"/>
            <a:ext cx="9144000" cy="1195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 name="TextBox 1">
            <a:hlinkClick r:id="rId9"/>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dirty="0" smtClean="0">
                <a:latin typeface="Lucida Sans" charset="0"/>
                <a:hlinkClick r:id="rId9"/>
              </a:rPr>
              <a:t>www.grow-smarter.eu</a:t>
            </a:r>
            <a:endParaRPr lang="de-DE" sz="1100" dirty="0" smtClean="0">
              <a:latin typeface="Lucida Sans" charset="0"/>
            </a:endParaRPr>
          </a:p>
        </p:txBody>
      </p:sp>
      <p:pic>
        <p:nvPicPr>
          <p:cNvPr id="1030" name="Picture 5" descr="I:\A-Sustainable Economy and Procurement\Projects\GrowSmarter - 23108\Work packages\WP8 - Dissemination\02 Visual identity\01 Logo\LOGO_final\Grow-Smarter_logo_CMYK_300dpi.tif"/>
          <p:cNvPicPr>
            <a:picLocks noChangeAspect="1" noChangeArrowheads="1"/>
          </p:cNvPicPr>
          <p:nvPr userDrawn="1"/>
        </p:nvPicPr>
        <p:blipFill>
          <a:blip r:embed="rId10" cstate="screen">
            <a:extLst>
              <a:ext uri="{28A0092B-C50C-407E-A947-70E740481C1C}">
                <a14:useLocalDpi xmlns:a14="http://schemas.microsoft.com/office/drawing/2010/main" xmlns=""/>
              </a:ext>
            </a:extLst>
          </a:blip>
          <a:srcRect/>
          <a:stretch>
            <a:fillRect/>
          </a:stretch>
        </p:blipFill>
        <p:spPr bwMode="auto">
          <a:xfrm>
            <a:off x="5940425" y="6124575"/>
            <a:ext cx="2949575"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userDrawn="1"/>
        </p:nvSpPr>
        <p:spPr bwMode="auto">
          <a:xfrm>
            <a:off x="1979711" y="6498896"/>
            <a:ext cx="396071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de-DE" altLang="de-DE" sz="800" dirty="0" smtClean="0">
                <a:latin typeface="Lucida Sans" pitchFamily="34" charset="0"/>
              </a:rPr>
              <a:t>FC Replication Workshop </a:t>
            </a:r>
            <a:r>
              <a:rPr lang="de-DE" altLang="de-DE" sz="800" dirty="0" err="1" smtClean="0">
                <a:latin typeface="Lucida Sans" pitchFamily="34" charset="0"/>
              </a:rPr>
              <a:t>Suceava</a:t>
            </a:r>
            <a:r>
              <a:rPr lang="de-DE" altLang="de-DE" sz="800" dirty="0" smtClean="0">
                <a:latin typeface="Lucida Sans" pitchFamily="34" charset="0"/>
              </a:rPr>
              <a:t>    I      Mobility    I     10/04/2018</a:t>
            </a:r>
          </a:p>
        </p:txBody>
      </p:sp>
    </p:spTree>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2" r:id="rId4"/>
    <p:sldLayoutId id="2147484186" r:id="rId5"/>
  </p:sldLayoutIdLst>
  <p:transition spd="slow"/>
  <p:timing>
    <p:tnLst>
      <p:par>
        <p:cTn id="1" dur="indefinite" restart="never" nodeType="tmRoot"/>
      </p:par>
    </p:tnLst>
  </p:timing>
  <p:hf hdr="0"/>
  <p:txStyles>
    <p:titleStyle>
      <a:lvl1pPr algn="l" rtl="0" eaLnBrk="0" fontAlgn="base" hangingPunct="0">
        <a:spcBef>
          <a:spcPct val="0"/>
        </a:spcBef>
        <a:spcAft>
          <a:spcPct val="0"/>
        </a:spcAft>
        <a:defRPr sz="2000" b="1" cap="all">
          <a:solidFill>
            <a:srgbClr val="00468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p:titleStyle>
    <p:body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iliconangle.com/files/2011/03/crowd1.jpg"/>
          <p:cNvPicPr>
            <a:picLocks noChangeAspect="1" noChangeArrowheads="1"/>
          </p:cNvPicPr>
          <p:nvPr/>
        </p:nvPicPr>
        <p:blipFill rotWithShape="1">
          <a:blip r:embed="rId2">
            <a:lum bright="70000" contrast="-70000"/>
            <a:extLst>
              <a:ext uri="{28A0092B-C50C-407E-A947-70E740481C1C}">
                <a14:useLocalDpi xmlns:a14="http://schemas.microsoft.com/office/drawing/2010/main" xmlns="" val="0"/>
              </a:ext>
            </a:extLst>
          </a:blip>
          <a:srcRect b="10167"/>
          <a:stretch/>
        </p:blipFill>
        <p:spPr bwMode="auto">
          <a:xfrm>
            <a:off x="-396552" y="-27384"/>
            <a:ext cx="10377488" cy="628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Subtitle 2"/>
          <p:cNvSpPr>
            <a:spLocks noGrp="1"/>
          </p:cNvSpPr>
          <p:nvPr>
            <p:ph type="subTitle" idx="1"/>
          </p:nvPr>
        </p:nvSpPr>
        <p:spPr bwMode="auto">
          <a:xfrm>
            <a:off x="0" y="692695"/>
            <a:ext cx="9143999" cy="206825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0"/>
              </a:spcAft>
              <a:buFont typeface="Wingdings" pitchFamily="2" charset="2"/>
              <a:buNone/>
            </a:pPr>
            <a:r>
              <a:rPr lang="de-DE" altLang="de-DE" sz="4000" b="0" dirty="0">
                <a:solidFill>
                  <a:srgbClr val="007195"/>
                </a:solidFill>
              </a:rPr>
              <a:t> </a:t>
            </a:r>
            <a:r>
              <a:rPr lang="de-DE" altLang="de-DE" sz="5400" dirty="0" smtClean="0">
                <a:solidFill>
                  <a:srgbClr val="007195"/>
                </a:solidFill>
              </a:rPr>
              <a:t>G</a:t>
            </a:r>
            <a:r>
              <a:rPr lang="de-DE" altLang="de-DE" sz="4000" dirty="0" smtClean="0">
                <a:solidFill>
                  <a:srgbClr val="007195"/>
                </a:solidFill>
              </a:rPr>
              <a:t>ROW</a:t>
            </a:r>
            <a:r>
              <a:rPr lang="de-DE" altLang="de-DE" sz="5400" dirty="0" smtClean="0">
                <a:solidFill>
                  <a:srgbClr val="007195"/>
                </a:solidFill>
              </a:rPr>
              <a:t>S</a:t>
            </a:r>
            <a:r>
              <a:rPr lang="de-DE" altLang="de-DE" sz="4000" dirty="0" smtClean="0">
                <a:solidFill>
                  <a:srgbClr val="007195"/>
                </a:solidFill>
              </a:rPr>
              <a:t>MARTER</a:t>
            </a:r>
          </a:p>
          <a:p>
            <a:pPr>
              <a:spcBef>
                <a:spcPts val="600"/>
              </a:spcBef>
              <a:spcAft>
                <a:spcPts val="1200"/>
              </a:spcAft>
            </a:pPr>
            <a:r>
              <a:rPr lang="de-DE" altLang="de-DE" sz="2000" b="0" dirty="0">
                <a:solidFill>
                  <a:srgbClr val="007195"/>
                </a:solidFill>
              </a:rPr>
              <a:t>Stockholm, Barcelona, Cologne</a:t>
            </a:r>
            <a:endParaRPr lang="en-GB" altLang="de-DE" sz="2000" b="0" dirty="0">
              <a:solidFill>
                <a:srgbClr val="007195"/>
              </a:solidFill>
            </a:endParaRPr>
          </a:p>
          <a:p>
            <a:pPr>
              <a:spcBef>
                <a:spcPts val="600"/>
              </a:spcBef>
              <a:spcAft>
                <a:spcPts val="1200"/>
              </a:spcAft>
              <a:buFont typeface="Wingdings" pitchFamily="2" charset="2"/>
              <a:buNone/>
            </a:pPr>
            <a:r>
              <a:rPr lang="de-DE" altLang="de-DE" sz="3200" dirty="0" smtClean="0">
                <a:solidFill>
                  <a:srgbClr val="007195"/>
                </a:solidFill>
              </a:rPr>
              <a:t>Urban Mobility Solutions - Cologne</a:t>
            </a:r>
          </a:p>
        </p:txBody>
      </p:sp>
      <p:sp>
        <p:nvSpPr>
          <p:cNvPr id="6148" name="Text Placeholder 3"/>
          <p:cNvSpPr>
            <a:spLocks noGrp="1"/>
          </p:cNvSpPr>
          <p:nvPr>
            <p:ph type="body" sz="quarter" idx="10"/>
          </p:nvPr>
        </p:nvSpPr>
        <p:spPr bwMode="auto">
          <a:xfrm>
            <a:off x="612278" y="3140968"/>
            <a:ext cx="7704138" cy="136815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spcAft>
                <a:spcPct val="0"/>
              </a:spcAft>
            </a:pPr>
            <a:r>
              <a:rPr lang="en-GB" altLang="de-DE" sz="1600" b="1" dirty="0">
                <a:solidFill>
                  <a:srgbClr val="007195"/>
                </a:solidFill>
              </a:rPr>
              <a:t>Julia Egenolf</a:t>
            </a:r>
          </a:p>
          <a:p>
            <a:pPr>
              <a:spcBef>
                <a:spcPct val="0"/>
              </a:spcBef>
              <a:spcAft>
                <a:spcPct val="0"/>
              </a:spcAft>
            </a:pPr>
            <a:r>
              <a:rPr lang="en-GB" altLang="de-DE" sz="1600" b="1" dirty="0">
                <a:solidFill>
                  <a:srgbClr val="007195"/>
                </a:solidFill>
              </a:rPr>
              <a:t>Climate Protection Office, City of Cologne</a:t>
            </a:r>
          </a:p>
          <a:p>
            <a:pPr>
              <a:spcBef>
                <a:spcPct val="0"/>
              </a:spcBef>
              <a:spcAft>
                <a:spcPct val="0"/>
              </a:spcAft>
            </a:pPr>
            <a:endParaRPr lang="en-GB" altLang="de-DE" sz="1600" b="1" dirty="0">
              <a:solidFill>
                <a:srgbClr val="007195"/>
              </a:solidFill>
            </a:endParaRPr>
          </a:p>
          <a:p>
            <a:pPr>
              <a:spcBef>
                <a:spcPct val="0"/>
              </a:spcBef>
              <a:spcAft>
                <a:spcPct val="0"/>
              </a:spcAft>
            </a:pPr>
            <a:r>
              <a:rPr lang="en-GB" altLang="de-DE" sz="1600" b="1" dirty="0" smtClean="0">
                <a:solidFill>
                  <a:srgbClr val="007195"/>
                </a:solidFill>
              </a:rPr>
              <a:t>Follower City Replication Workshop in </a:t>
            </a:r>
            <a:r>
              <a:rPr lang="en-GB" altLang="de-DE" sz="1600" b="1" dirty="0" err="1" smtClean="0">
                <a:solidFill>
                  <a:srgbClr val="007195"/>
                </a:solidFill>
              </a:rPr>
              <a:t>Suceava</a:t>
            </a:r>
            <a:endParaRPr lang="en-GB" altLang="de-DE" sz="1600" b="1" dirty="0">
              <a:solidFill>
                <a:srgbClr val="007195"/>
              </a:solidFill>
            </a:endParaRPr>
          </a:p>
          <a:p>
            <a:pPr>
              <a:spcBef>
                <a:spcPct val="0"/>
              </a:spcBef>
              <a:spcAft>
                <a:spcPct val="0"/>
              </a:spcAft>
            </a:pPr>
            <a:r>
              <a:rPr lang="en-GB" altLang="de-DE" sz="1600" b="1" dirty="0" smtClean="0">
                <a:solidFill>
                  <a:srgbClr val="007195"/>
                </a:solidFill>
              </a:rPr>
              <a:t>04. October 2018</a:t>
            </a:r>
            <a:endParaRPr lang="en-GB" altLang="de-DE" sz="1600" b="1" dirty="0">
              <a:solidFill>
                <a:srgbClr val="007195"/>
              </a:solidFill>
            </a:endParaRPr>
          </a:p>
        </p:txBody>
      </p:sp>
      <p:grpSp>
        <p:nvGrpSpPr>
          <p:cNvPr id="10" name="Gruppieren 9"/>
          <p:cNvGrpSpPr/>
          <p:nvPr/>
        </p:nvGrpSpPr>
        <p:grpSpPr>
          <a:xfrm>
            <a:off x="2763212" y="4792812"/>
            <a:ext cx="3617578" cy="1116432"/>
            <a:chOff x="2130218" y="1082577"/>
            <a:chExt cx="7000960" cy="2160588"/>
          </a:xfrm>
        </p:grpSpPr>
        <p:pic>
          <p:nvPicPr>
            <p:cNvPr id="11" name="Picture 1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897565" y="1082577"/>
              <a:ext cx="2233613"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449640" y="1082577"/>
              <a:ext cx="2274888"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2130218" y="1082577"/>
              <a:ext cx="2211387"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V-7\Projekte\SCC_GROWSMARTER\WP8- Dissemination-PR- ICLEI\Study Visits\2017-04-26 GS Study Visit Cologne (SCC Konf)\Photos 04-27 Mießeler\Mobilitätsstation\Projectplace\P1020410.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t="20373" b="12645"/>
          <a:stretch/>
        </p:blipFill>
        <p:spPr bwMode="auto">
          <a:xfrm>
            <a:off x="-163734" y="1359872"/>
            <a:ext cx="9422600" cy="47334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1"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Mobility Station - Cologne</a:t>
            </a:r>
          </a:p>
        </p:txBody>
      </p:sp>
    </p:spTree>
    <p:extLst>
      <p:ext uri="{BB962C8B-B14F-4D97-AF65-F5344CB8AC3E}">
        <p14:creationId xmlns:p14="http://schemas.microsoft.com/office/powerpoint/2010/main" xmlns="" val="16177058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V-blw\V-7\Projekte\SCC_GROWSMARTER\WP1- Management\Berichterstattungen\Photos &amp; Graphics\WP4\Charles-De-Gaulle Platz@kvb.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3722" t="17714" r="6960" b="2098"/>
          <a:stretch/>
        </p:blipFill>
        <p:spPr bwMode="auto">
          <a:xfrm>
            <a:off x="323528" y="1726912"/>
            <a:ext cx="4826496" cy="40063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Mobility Station - Cologne</a:t>
            </a:r>
          </a:p>
        </p:txBody>
      </p:sp>
      <p:pic>
        <p:nvPicPr>
          <p:cNvPr id="1027" name="Picture 3" descr="G:\V-blw\V-7\Projekte\SCC_GROWSMARTER\WP1- Management\Berichterstattungen\Photos &amp; Graphics\WP4\Stegerwald Mobilstation @kvb.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7311"/>
          <a:stretch/>
        </p:blipFill>
        <p:spPr bwMode="auto">
          <a:xfrm>
            <a:off x="4499992" y="3356992"/>
            <a:ext cx="3770252" cy="2744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G:\V-blw\V-7\Projekte\SCC_GROWSMARTER\WP1- Management\Berichterstattungen\Photos &amp; Graphics\WP4\Stegerwaldsiedlung_Rundgang_Klimagerechte_Stadtentwicklung90.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1762"/>
          <a:stretch/>
        </p:blipFill>
        <p:spPr bwMode="auto">
          <a:xfrm>
            <a:off x="5027467" y="911530"/>
            <a:ext cx="3815758" cy="25894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8110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60233" y="3371382"/>
            <a:ext cx="2138655" cy="1425770"/>
          </a:xfrm>
          <a:prstGeom prst="rect">
            <a:avLst/>
          </a:prstGeom>
        </p:spPr>
      </p:pic>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1"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Bike Sharing - Cologne</a:t>
            </a:r>
          </a:p>
        </p:txBody>
      </p:sp>
      <p:sp>
        <p:nvSpPr>
          <p:cNvPr id="5" name="Inhaltsplatzhalter 2"/>
          <p:cNvSpPr>
            <a:spLocks noGrp="1"/>
          </p:cNvSpPr>
          <p:nvPr>
            <p:ph sz="quarter" idx="13"/>
          </p:nvPr>
        </p:nvSpPr>
        <p:spPr bwMode="auto">
          <a:xfrm>
            <a:off x="282400" y="971550"/>
            <a:ext cx="6593856" cy="5337769"/>
          </a:xfrm>
          <a:noFill/>
          <a:extLst/>
        </p:spPr>
        <p:txBody>
          <a:bodyPr wrap="square" lIns="91440" tIns="45720" rIns="91440" bIns="45720" numCol="1" anchor="t" anchorCtr="0" compatLnSpc="1">
            <a:prstTxWarp prst="textNoShape">
              <a:avLst/>
            </a:prstTxWarp>
          </a:bodyPr>
          <a:lstStyle/>
          <a:p>
            <a:pPr marL="179388" indent="-179388">
              <a:lnSpc>
                <a:spcPct val="110000"/>
              </a:lnSpc>
              <a:spcBef>
                <a:spcPts val="600"/>
              </a:spcBef>
              <a:spcAft>
                <a:spcPts val="1000"/>
              </a:spcAft>
              <a:buFont typeface="Arial" panose="020B0604020202020204" pitchFamily="34" charset="0"/>
              <a:buChar char="•"/>
              <a:defRPr/>
            </a:pPr>
            <a:r>
              <a:rPr lang="de-DE" sz="1600" dirty="0">
                <a:ea typeface="Verdana" panose="020B0604030504040204" pitchFamily="34" charset="0"/>
              </a:rPr>
              <a:t>Bike-</a:t>
            </a:r>
            <a:r>
              <a:rPr lang="de-DE" sz="1600" dirty="0" err="1">
                <a:ea typeface="Verdana" panose="020B0604030504040204" pitchFamily="34" charset="0"/>
              </a:rPr>
              <a:t>sharing</a:t>
            </a:r>
            <a:r>
              <a:rPr lang="de-DE" sz="1600" dirty="0">
                <a:ea typeface="Verdana" panose="020B0604030504040204" pitchFamily="34" charset="0"/>
              </a:rPr>
              <a:t> </a:t>
            </a:r>
            <a:r>
              <a:rPr lang="de-DE" sz="1600" dirty="0" err="1">
                <a:ea typeface="Verdana" panose="020B0604030504040204" pitchFamily="34" charset="0"/>
              </a:rPr>
              <a:t>system</a:t>
            </a:r>
            <a:r>
              <a:rPr lang="de-DE" sz="1600" dirty="0">
                <a:ea typeface="Verdana" panose="020B0604030504040204" pitchFamily="34" charset="0"/>
              </a:rPr>
              <a:t> „KVB-Rad“ </a:t>
            </a:r>
            <a:r>
              <a:rPr lang="de-DE" sz="1600" dirty="0" err="1">
                <a:ea typeface="Verdana" panose="020B0604030504040204" pitchFamily="34" charset="0"/>
              </a:rPr>
              <a:t>started</a:t>
            </a:r>
            <a:r>
              <a:rPr lang="de-DE" sz="1600" dirty="0">
                <a:ea typeface="Verdana" panose="020B0604030504040204" pitchFamily="34" charset="0"/>
              </a:rPr>
              <a:t> in May 2015 </a:t>
            </a:r>
            <a:r>
              <a:rPr lang="de-DE" sz="1600" dirty="0" err="1">
                <a:ea typeface="Verdana" panose="020B0604030504040204" pitchFamily="34" charset="0"/>
              </a:rPr>
              <a:t>as</a:t>
            </a:r>
            <a:r>
              <a:rPr lang="de-DE" sz="1600" dirty="0">
                <a:ea typeface="Verdana" panose="020B0604030504040204" pitchFamily="34" charset="0"/>
              </a:rPr>
              <a:t> a </a:t>
            </a:r>
            <a:r>
              <a:rPr lang="de-DE" sz="1600" dirty="0" err="1">
                <a:solidFill>
                  <a:srgbClr val="007195"/>
                </a:solidFill>
                <a:ea typeface="Verdana" panose="020B0604030504040204" pitchFamily="34" charset="0"/>
              </a:rPr>
              <a:t>free</a:t>
            </a:r>
            <a:r>
              <a:rPr lang="de-DE" sz="1600" dirty="0">
                <a:solidFill>
                  <a:srgbClr val="007195"/>
                </a:solidFill>
                <a:ea typeface="Verdana" panose="020B0604030504040204" pitchFamily="34" charset="0"/>
              </a:rPr>
              <a:t>-floating-System</a:t>
            </a:r>
            <a:r>
              <a:rPr lang="de-DE" sz="1600" dirty="0">
                <a:ea typeface="Verdana" panose="020B0604030504040204" pitchFamily="34" charset="0"/>
              </a:rPr>
              <a:t> </a:t>
            </a:r>
          </a:p>
          <a:p>
            <a:pPr marL="179388" indent="-179388">
              <a:lnSpc>
                <a:spcPct val="110000"/>
              </a:lnSpc>
              <a:spcBef>
                <a:spcPts val="600"/>
              </a:spcBef>
              <a:spcAft>
                <a:spcPts val="1000"/>
              </a:spcAft>
              <a:buFont typeface="Arial" panose="020B0604020202020204" pitchFamily="34" charset="0"/>
              <a:buChar char="•"/>
              <a:defRPr/>
            </a:pPr>
            <a:r>
              <a:rPr lang="de-DE" sz="1600" dirty="0" err="1">
                <a:ea typeface="Verdana" panose="020B0604030504040204" pitchFamily="34" charset="0"/>
              </a:rPr>
              <a:t>Aim</a:t>
            </a:r>
            <a:r>
              <a:rPr lang="de-DE" sz="1600" dirty="0">
                <a:ea typeface="Verdana" panose="020B0604030504040204" pitchFamily="34" charset="0"/>
              </a:rPr>
              <a:t>: </a:t>
            </a:r>
            <a:r>
              <a:rPr lang="de-DE" sz="1600" dirty="0" err="1">
                <a:ea typeface="Verdana" panose="020B0604030504040204" pitchFamily="34" charset="0"/>
              </a:rPr>
              <a:t>to</a:t>
            </a:r>
            <a:r>
              <a:rPr lang="de-DE" sz="1600" dirty="0">
                <a:ea typeface="Verdana" panose="020B0604030504040204" pitchFamily="34" charset="0"/>
              </a:rPr>
              <a:t> </a:t>
            </a:r>
            <a:r>
              <a:rPr lang="de-DE" sz="1600" dirty="0" err="1">
                <a:ea typeface="Verdana" panose="020B0604030504040204" pitchFamily="34" charset="0"/>
              </a:rPr>
              <a:t>reinforce</a:t>
            </a:r>
            <a:r>
              <a:rPr lang="de-DE" sz="1600" dirty="0">
                <a:ea typeface="Verdana" panose="020B0604030504040204" pitchFamily="34" charset="0"/>
              </a:rPr>
              <a:t> </a:t>
            </a:r>
            <a:r>
              <a:rPr lang="de-DE" sz="1600" dirty="0" err="1">
                <a:ea typeface="Verdana" panose="020B0604030504040204" pitchFamily="34" charset="0"/>
              </a:rPr>
              <a:t>the</a:t>
            </a:r>
            <a:r>
              <a:rPr lang="de-DE" sz="1600" dirty="0">
                <a:ea typeface="Verdana" panose="020B0604030504040204" pitchFamily="34" charset="0"/>
              </a:rPr>
              <a:t>  „</a:t>
            </a:r>
            <a:r>
              <a:rPr lang="de-DE" sz="1600" dirty="0">
                <a:solidFill>
                  <a:srgbClr val="007195"/>
                </a:solidFill>
                <a:ea typeface="Verdana" panose="020B0604030504040204" pitchFamily="34" charset="0"/>
              </a:rPr>
              <a:t>Umweltverbund</a:t>
            </a:r>
            <a:r>
              <a:rPr lang="de-DE" sz="1600" dirty="0">
                <a:ea typeface="Verdana" panose="020B0604030504040204" pitchFamily="34" charset="0"/>
              </a:rPr>
              <a:t>“ 			= </a:t>
            </a:r>
            <a:r>
              <a:rPr lang="de-DE" sz="1600" dirty="0" err="1">
                <a:ea typeface="Verdana" panose="020B0604030504040204" pitchFamily="34" charset="0"/>
              </a:rPr>
              <a:t>mixture</a:t>
            </a:r>
            <a:r>
              <a:rPr lang="de-DE" sz="1600" dirty="0">
                <a:ea typeface="Verdana" panose="020B0604030504040204" pitchFamily="34" charset="0"/>
              </a:rPr>
              <a:t> </a:t>
            </a:r>
            <a:r>
              <a:rPr lang="de-DE" sz="1600" dirty="0" err="1">
                <a:ea typeface="Verdana" panose="020B0604030504040204" pitchFamily="34" charset="0"/>
              </a:rPr>
              <a:t>of</a:t>
            </a:r>
            <a:r>
              <a:rPr lang="de-DE" sz="1600" dirty="0">
                <a:ea typeface="Verdana" panose="020B0604030504040204" pitchFamily="34" charset="0"/>
              </a:rPr>
              <a:t> </a:t>
            </a:r>
            <a:r>
              <a:rPr lang="de-DE" sz="1600" dirty="0" err="1">
                <a:ea typeface="Verdana" panose="020B0604030504040204" pitchFamily="34" charset="0"/>
              </a:rPr>
              <a:t>public</a:t>
            </a:r>
            <a:r>
              <a:rPr lang="de-DE" sz="1600" dirty="0">
                <a:ea typeface="Verdana" panose="020B0604030504040204" pitchFamily="34" charset="0"/>
              </a:rPr>
              <a:t> </a:t>
            </a:r>
            <a:r>
              <a:rPr lang="de-DE" sz="1600" dirty="0" err="1">
                <a:ea typeface="Verdana" panose="020B0604030504040204" pitchFamily="34" charset="0"/>
              </a:rPr>
              <a:t>transport</a:t>
            </a:r>
            <a:r>
              <a:rPr lang="de-DE" sz="1600" dirty="0">
                <a:ea typeface="Verdana" panose="020B0604030504040204" pitchFamily="34" charset="0"/>
              </a:rPr>
              <a:t>, bike, </a:t>
            </a:r>
            <a:r>
              <a:rPr lang="de-DE" sz="1600" dirty="0" err="1">
                <a:ea typeface="Verdana" panose="020B0604030504040204" pitchFamily="34" charset="0"/>
              </a:rPr>
              <a:t>walking</a:t>
            </a:r>
            <a:r>
              <a:rPr lang="de-DE" sz="1600" dirty="0">
                <a:ea typeface="Verdana" panose="020B0604030504040204" pitchFamily="34" charset="0"/>
              </a:rPr>
              <a:t> </a:t>
            </a:r>
            <a:r>
              <a:rPr lang="de-DE" sz="1600" dirty="0" err="1">
                <a:ea typeface="Verdana" panose="020B0604030504040204" pitchFamily="34" charset="0"/>
              </a:rPr>
              <a:t>and</a:t>
            </a:r>
            <a:r>
              <a:rPr lang="de-DE" sz="1600" dirty="0">
                <a:ea typeface="Verdana" panose="020B0604030504040204" pitchFamily="34" charset="0"/>
              </a:rPr>
              <a:t> 	</a:t>
            </a:r>
            <a:r>
              <a:rPr lang="de-DE" sz="1600" dirty="0" err="1">
                <a:ea typeface="Verdana" panose="020B0604030504040204" pitchFamily="34" charset="0"/>
              </a:rPr>
              <a:t>station-based</a:t>
            </a:r>
            <a:r>
              <a:rPr lang="de-DE" sz="1600" dirty="0">
                <a:ea typeface="Verdana" panose="020B0604030504040204" pitchFamily="34" charset="0"/>
              </a:rPr>
              <a:t> </a:t>
            </a:r>
            <a:r>
              <a:rPr lang="de-DE" sz="1600" dirty="0" err="1">
                <a:ea typeface="Verdana" panose="020B0604030504040204" pitchFamily="34" charset="0"/>
              </a:rPr>
              <a:t>carsharing</a:t>
            </a:r>
            <a:r>
              <a:rPr lang="de-DE" sz="1600" dirty="0">
                <a:ea typeface="Verdana" panose="020B0604030504040204" pitchFamily="34" charset="0"/>
              </a:rPr>
              <a:t> &amp; </a:t>
            </a:r>
            <a:r>
              <a:rPr lang="de-DE" sz="1600" dirty="0" err="1">
                <a:ea typeface="Verdana" panose="020B0604030504040204" pitchFamily="34" charset="0"/>
              </a:rPr>
              <a:t>multimodality</a:t>
            </a:r>
            <a:r>
              <a:rPr lang="de-DE" sz="1600" dirty="0">
                <a:ea typeface="Verdana" panose="020B0604030504040204" pitchFamily="34" charset="0"/>
              </a:rPr>
              <a:t> </a:t>
            </a:r>
          </a:p>
          <a:p>
            <a:pPr marL="179388" indent="-179388">
              <a:lnSpc>
                <a:spcPct val="110000"/>
              </a:lnSpc>
              <a:spcBef>
                <a:spcPts val="600"/>
              </a:spcBef>
              <a:spcAft>
                <a:spcPts val="1000"/>
              </a:spcAft>
              <a:buFont typeface="Arial" panose="020B0604020202020204" pitchFamily="34" charset="0"/>
              <a:buChar char="•"/>
              <a:defRPr/>
            </a:pPr>
            <a:r>
              <a:rPr lang="de-DE" sz="1600" dirty="0" err="1">
                <a:ea typeface="Verdana" panose="020B0604030504040204" pitchFamily="34" charset="0"/>
              </a:rPr>
              <a:t>Creation</a:t>
            </a:r>
            <a:r>
              <a:rPr lang="de-DE" sz="1600" dirty="0">
                <a:ea typeface="Verdana" panose="020B0604030504040204" pitchFamily="34" charset="0"/>
              </a:rPr>
              <a:t> </a:t>
            </a:r>
            <a:r>
              <a:rPr lang="de-DE" sz="1600" dirty="0" err="1">
                <a:ea typeface="Verdana" panose="020B0604030504040204" pitchFamily="34" charset="0"/>
              </a:rPr>
              <a:t>of</a:t>
            </a:r>
            <a:r>
              <a:rPr lang="de-DE" sz="1600" dirty="0">
                <a:ea typeface="Verdana" panose="020B0604030504040204" pitchFamily="34" charset="0"/>
              </a:rPr>
              <a:t> CO2 neutral </a:t>
            </a:r>
            <a:r>
              <a:rPr lang="de-DE" sz="1600" dirty="0" err="1">
                <a:ea typeface="Verdana" panose="020B0604030504040204" pitchFamily="34" charset="0"/>
              </a:rPr>
              <a:t>services</a:t>
            </a:r>
            <a:endParaRPr lang="de-DE" sz="1600" dirty="0">
              <a:ea typeface="Verdana" panose="020B0604030504040204" pitchFamily="34" charset="0"/>
            </a:endParaRPr>
          </a:p>
          <a:p>
            <a:pPr marL="179388" indent="-179388">
              <a:lnSpc>
                <a:spcPct val="110000"/>
              </a:lnSpc>
              <a:spcBef>
                <a:spcPts val="600"/>
              </a:spcBef>
              <a:spcAft>
                <a:spcPts val="1000"/>
              </a:spcAft>
              <a:buFont typeface="Arial" panose="020B0604020202020204" pitchFamily="34" charset="0"/>
              <a:buChar char="•"/>
              <a:defRPr/>
            </a:pPr>
            <a:r>
              <a:rPr lang="de-DE" sz="1600" dirty="0">
                <a:ea typeface="Verdana" panose="020B0604030504040204" pitchFamily="34" charset="0"/>
              </a:rPr>
              <a:t>Integration in </a:t>
            </a:r>
            <a:r>
              <a:rPr lang="de-DE" sz="1600" dirty="0" err="1">
                <a:ea typeface="Verdana" panose="020B0604030504040204" pitchFamily="34" charset="0"/>
              </a:rPr>
              <a:t>the</a:t>
            </a:r>
            <a:r>
              <a:rPr lang="de-DE" sz="1600" dirty="0">
                <a:ea typeface="Verdana" panose="020B0604030504040204" pitchFamily="34" charset="0"/>
              </a:rPr>
              <a:t> VRS-</a:t>
            </a:r>
            <a:r>
              <a:rPr lang="de-DE" sz="1600" dirty="0" err="1">
                <a:ea typeface="Verdana" panose="020B0604030504040204" pitchFamily="34" charset="0"/>
              </a:rPr>
              <a:t>Tariff</a:t>
            </a:r>
            <a:r>
              <a:rPr lang="de-DE" sz="1600" dirty="0">
                <a:ea typeface="Verdana" panose="020B0604030504040204" pitchFamily="34" charset="0"/>
              </a:rPr>
              <a:t> </a:t>
            </a:r>
            <a:r>
              <a:rPr lang="de-DE" sz="1600" dirty="0" err="1">
                <a:ea typeface="Verdana" panose="020B0604030504040204" pitchFamily="34" charset="0"/>
              </a:rPr>
              <a:t>and</a:t>
            </a:r>
            <a:r>
              <a:rPr lang="de-DE" sz="1600" dirty="0">
                <a:ea typeface="Verdana" panose="020B0604030504040204" pitchFamily="34" charset="0"/>
              </a:rPr>
              <a:t> </a:t>
            </a:r>
            <a:r>
              <a:rPr lang="de-DE" sz="1600" dirty="0" err="1">
                <a:ea typeface="Verdana" panose="020B0604030504040204" pitchFamily="34" charset="0"/>
              </a:rPr>
              <a:t>creation</a:t>
            </a:r>
            <a:r>
              <a:rPr lang="de-DE" sz="1600" dirty="0">
                <a:ea typeface="Verdana" panose="020B0604030504040204" pitchFamily="34" charset="0"/>
              </a:rPr>
              <a:t> </a:t>
            </a:r>
            <a:r>
              <a:rPr lang="de-DE" sz="1600" dirty="0" err="1">
                <a:ea typeface="Verdana" panose="020B0604030504040204" pitchFamily="34" charset="0"/>
              </a:rPr>
              <a:t>of</a:t>
            </a:r>
            <a:r>
              <a:rPr lang="de-DE" sz="1600" dirty="0">
                <a:ea typeface="Verdana" panose="020B0604030504040204" pitchFamily="34" charset="0"/>
              </a:rPr>
              <a:t> a „</a:t>
            </a:r>
            <a:r>
              <a:rPr lang="de-DE" sz="1600" dirty="0" err="1">
                <a:solidFill>
                  <a:srgbClr val="007195"/>
                </a:solidFill>
                <a:ea typeface="Verdana" panose="020B0604030504040204" pitchFamily="34" charset="0"/>
              </a:rPr>
              <a:t>MultiTicket</a:t>
            </a:r>
            <a:r>
              <a:rPr lang="de-DE" sz="1600" dirty="0">
                <a:ea typeface="Verdana" panose="020B0604030504040204" pitchFamily="34" charset="0"/>
              </a:rPr>
              <a:t>“ 	</a:t>
            </a:r>
            <a:r>
              <a:rPr lang="de-DE" sz="1600" dirty="0" err="1">
                <a:ea typeface="Verdana" panose="020B0604030504040204" pitchFamily="34" charset="0"/>
              </a:rPr>
              <a:t>first</a:t>
            </a:r>
            <a:r>
              <a:rPr lang="de-DE" sz="1600" dirty="0">
                <a:ea typeface="Verdana" panose="020B0604030504040204" pitchFamily="34" charset="0"/>
              </a:rPr>
              <a:t> 30 </a:t>
            </a:r>
            <a:r>
              <a:rPr lang="de-DE" sz="1600" dirty="0" err="1">
                <a:ea typeface="Verdana" panose="020B0604030504040204" pitchFamily="34" charset="0"/>
              </a:rPr>
              <a:t>minutes</a:t>
            </a:r>
            <a:r>
              <a:rPr lang="de-DE" sz="1600" dirty="0">
                <a:ea typeface="Verdana" panose="020B0604030504040204" pitchFamily="34" charset="0"/>
              </a:rPr>
              <a:t> </a:t>
            </a:r>
            <a:r>
              <a:rPr lang="de-DE" sz="1600" dirty="0" err="1">
                <a:ea typeface="Verdana" panose="020B0604030504040204" pitchFamily="34" charset="0"/>
              </a:rPr>
              <a:t>of</a:t>
            </a:r>
            <a:r>
              <a:rPr lang="de-DE" sz="1600" dirty="0">
                <a:ea typeface="Verdana" panose="020B0604030504040204" pitchFamily="34" charset="0"/>
              </a:rPr>
              <a:t> </a:t>
            </a:r>
            <a:r>
              <a:rPr lang="de-DE" sz="1600" dirty="0" err="1">
                <a:ea typeface="Verdana" panose="020B0604030504040204" pitchFamily="34" charset="0"/>
              </a:rPr>
              <a:t>each</a:t>
            </a:r>
            <a:r>
              <a:rPr lang="de-DE" sz="1600" dirty="0">
                <a:ea typeface="Verdana" panose="020B0604030504040204" pitchFamily="34" charset="0"/>
              </a:rPr>
              <a:t> </a:t>
            </a:r>
            <a:r>
              <a:rPr lang="de-DE" sz="1600" dirty="0" err="1">
                <a:ea typeface="Verdana" panose="020B0604030504040204" pitchFamily="34" charset="0"/>
              </a:rPr>
              <a:t>rental</a:t>
            </a:r>
            <a:r>
              <a:rPr lang="de-DE" sz="1600" dirty="0">
                <a:ea typeface="Verdana" panose="020B0604030504040204" pitchFamily="34" charset="0"/>
              </a:rPr>
              <a:t> </a:t>
            </a:r>
            <a:r>
              <a:rPr lang="de-DE" sz="1600" dirty="0" err="1">
                <a:ea typeface="Verdana" panose="020B0604030504040204" pitchFamily="34" charset="0"/>
              </a:rPr>
              <a:t>are</a:t>
            </a:r>
            <a:r>
              <a:rPr lang="de-DE" sz="1600" dirty="0">
                <a:ea typeface="Verdana" panose="020B0604030504040204" pitchFamily="34" charset="0"/>
              </a:rPr>
              <a:t> </a:t>
            </a:r>
            <a:r>
              <a:rPr lang="de-DE" sz="1600" dirty="0" err="1">
                <a:ea typeface="Verdana" panose="020B0604030504040204" pitchFamily="34" charset="0"/>
              </a:rPr>
              <a:t>free</a:t>
            </a:r>
            <a:r>
              <a:rPr lang="de-DE" sz="1600" dirty="0">
                <a:ea typeface="Verdana" panose="020B0604030504040204" pitchFamily="34" charset="0"/>
              </a:rPr>
              <a:t> </a:t>
            </a:r>
            <a:r>
              <a:rPr lang="de-DE" sz="1600" dirty="0" err="1">
                <a:ea typeface="Verdana" panose="020B0604030504040204" pitchFamily="34" charset="0"/>
              </a:rPr>
              <a:t>of</a:t>
            </a:r>
            <a:r>
              <a:rPr lang="de-DE" sz="1600" dirty="0">
                <a:ea typeface="Verdana" panose="020B0604030504040204" pitchFamily="34" charset="0"/>
              </a:rPr>
              <a:t> </a:t>
            </a:r>
            <a:r>
              <a:rPr lang="de-DE" sz="1600" dirty="0" err="1">
                <a:ea typeface="Verdana" panose="020B0604030504040204" pitchFamily="34" charset="0"/>
              </a:rPr>
              <a:t>charge</a:t>
            </a:r>
            <a:endParaRPr lang="de-DE" sz="1600" dirty="0">
              <a:ea typeface="Verdana" panose="020B0604030504040204" pitchFamily="34" charset="0"/>
            </a:endParaRPr>
          </a:p>
          <a:p>
            <a:pPr marL="179388" indent="-179388">
              <a:lnSpc>
                <a:spcPct val="110000"/>
              </a:lnSpc>
              <a:spcBef>
                <a:spcPts val="600"/>
              </a:spcBef>
              <a:spcAft>
                <a:spcPts val="1000"/>
              </a:spcAft>
              <a:buFont typeface="Arial" panose="020B0604020202020204" pitchFamily="34" charset="0"/>
              <a:buChar char="•"/>
              <a:defRPr/>
            </a:pPr>
            <a:r>
              <a:rPr lang="de-DE" sz="1600" dirty="0">
                <a:ea typeface="Verdana" panose="020B0604030504040204" pitchFamily="34" charset="0"/>
              </a:rPr>
              <a:t>Integration </a:t>
            </a:r>
            <a:r>
              <a:rPr lang="de-DE" sz="1600" dirty="0" err="1">
                <a:ea typeface="Verdana" panose="020B0604030504040204" pitchFamily="34" charset="0"/>
              </a:rPr>
              <a:t>of</a:t>
            </a:r>
            <a:r>
              <a:rPr lang="de-DE" sz="1600" dirty="0">
                <a:ea typeface="Verdana" panose="020B0604030504040204" pitchFamily="34" charset="0"/>
              </a:rPr>
              <a:t> all VRS-Chipcards  				same </a:t>
            </a:r>
            <a:r>
              <a:rPr lang="de-DE" sz="1600" dirty="0" err="1">
                <a:ea typeface="Verdana" panose="020B0604030504040204" pitchFamily="34" charset="0"/>
              </a:rPr>
              <a:t>access</a:t>
            </a:r>
            <a:r>
              <a:rPr lang="de-DE" sz="1600" dirty="0">
                <a:ea typeface="Verdana" panose="020B0604030504040204" pitchFamily="34" charset="0"/>
              </a:rPr>
              <a:t> </a:t>
            </a:r>
            <a:r>
              <a:rPr lang="de-DE" sz="1600" dirty="0" err="1">
                <a:ea typeface="Verdana" panose="020B0604030504040204" pitchFamily="34" charset="0"/>
              </a:rPr>
              <a:t>and</a:t>
            </a:r>
            <a:r>
              <a:rPr lang="de-DE" sz="1600" dirty="0">
                <a:ea typeface="Verdana" panose="020B0604030504040204" pitchFamily="34" charset="0"/>
              </a:rPr>
              <a:t> </a:t>
            </a:r>
            <a:r>
              <a:rPr lang="de-DE" sz="1600" dirty="0" err="1">
                <a:ea typeface="Verdana" panose="020B0604030504040204" pitchFamily="34" charset="0"/>
              </a:rPr>
              <a:t>terms</a:t>
            </a:r>
            <a:r>
              <a:rPr lang="de-DE" sz="1600" dirty="0">
                <a:ea typeface="Verdana" panose="020B0604030504040204" pitchFamily="34" charset="0"/>
              </a:rPr>
              <a:t> </a:t>
            </a:r>
            <a:r>
              <a:rPr lang="de-DE" sz="1600" dirty="0" err="1">
                <a:ea typeface="Verdana" panose="020B0604030504040204" pitchFamily="34" charset="0"/>
              </a:rPr>
              <a:t>of</a:t>
            </a:r>
            <a:r>
              <a:rPr lang="de-DE" sz="1600" dirty="0">
                <a:ea typeface="Verdana" panose="020B0604030504040204" pitchFamily="34" charset="0"/>
              </a:rPr>
              <a:t> </a:t>
            </a:r>
            <a:r>
              <a:rPr lang="de-DE" sz="1600" dirty="0" err="1">
                <a:ea typeface="Verdana" panose="020B0604030504040204" pitchFamily="34" charset="0"/>
              </a:rPr>
              <a:t>use</a:t>
            </a:r>
            <a:r>
              <a:rPr lang="de-DE" sz="1600" dirty="0">
                <a:ea typeface="Verdana" panose="020B0604030504040204" pitchFamily="34" charset="0"/>
              </a:rPr>
              <a:t> </a:t>
            </a:r>
            <a:r>
              <a:rPr lang="de-DE" sz="1600" dirty="0" err="1">
                <a:ea typeface="Verdana" panose="020B0604030504040204" pitchFamily="34" charset="0"/>
              </a:rPr>
              <a:t>for</a:t>
            </a:r>
            <a:r>
              <a:rPr lang="de-DE" sz="1600" dirty="0">
                <a:ea typeface="Verdana" panose="020B0604030504040204" pitchFamily="34" charset="0"/>
              </a:rPr>
              <a:t> all VRS-clients</a:t>
            </a:r>
          </a:p>
          <a:p>
            <a:pPr marL="179388" indent="-179388">
              <a:lnSpc>
                <a:spcPct val="110000"/>
              </a:lnSpc>
              <a:spcBef>
                <a:spcPts val="600"/>
              </a:spcBef>
              <a:spcAft>
                <a:spcPts val="1000"/>
              </a:spcAft>
              <a:buFont typeface="Arial" panose="020B0604020202020204" pitchFamily="34" charset="0"/>
              <a:buChar char="•"/>
              <a:defRPr/>
            </a:pPr>
            <a:r>
              <a:rPr lang="de-DE" sz="1600" dirty="0" err="1">
                <a:ea typeface="Verdana" panose="020B0604030504040204" pitchFamily="34" charset="0"/>
              </a:rPr>
              <a:t>Accomodating</a:t>
            </a:r>
            <a:r>
              <a:rPr lang="de-DE" sz="1600" dirty="0">
                <a:ea typeface="Verdana" panose="020B0604030504040204" pitchFamily="34" charset="0"/>
              </a:rPr>
              <a:t> </a:t>
            </a:r>
            <a:r>
              <a:rPr lang="de-DE" sz="1600" dirty="0">
                <a:solidFill>
                  <a:srgbClr val="007195"/>
                </a:solidFill>
                <a:ea typeface="Verdana" panose="020B0604030504040204" pitchFamily="34" charset="0"/>
              </a:rPr>
              <a:t>last </a:t>
            </a:r>
            <a:r>
              <a:rPr lang="de-DE" sz="1600" dirty="0" err="1">
                <a:solidFill>
                  <a:srgbClr val="007195"/>
                </a:solidFill>
                <a:ea typeface="Verdana" panose="020B0604030504040204" pitchFamily="34" charset="0"/>
              </a:rPr>
              <a:t>mile</a:t>
            </a:r>
            <a:r>
              <a:rPr lang="de-DE" sz="1600" dirty="0">
                <a:solidFill>
                  <a:srgbClr val="007195"/>
                </a:solidFill>
                <a:ea typeface="Verdana" panose="020B0604030504040204" pitchFamily="34" charset="0"/>
              </a:rPr>
              <a:t> </a:t>
            </a:r>
            <a:r>
              <a:rPr lang="de-DE" sz="1600" dirty="0" err="1">
                <a:solidFill>
                  <a:srgbClr val="007195"/>
                </a:solidFill>
                <a:ea typeface="Verdana" panose="020B0604030504040204" pitchFamily="34" charset="0"/>
              </a:rPr>
              <a:t>trips</a:t>
            </a:r>
            <a:r>
              <a:rPr lang="de-DE" sz="1600" dirty="0">
                <a:solidFill>
                  <a:srgbClr val="007195"/>
                </a:solidFill>
                <a:ea typeface="Verdana" panose="020B0604030504040204" pitchFamily="34" charset="0"/>
              </a:rPr>
              <a:t> </a:t>
            </a:r>
            <a:r>
              <a:rPr lang="de-DE" sz="1600" dirty="0">
                <a:ea typeface="Verdana" panose="020B0604030504040204" pitchFamily="34" charset="0"/>
              </a:rPr>
              <a:t>&amp; </a:t>
            </a:r>
            <a:r>
              <a:rPr lang="de-DE" sz="1600" dirty="0" err="1">
                <a:ea typeface="Verdana" panose="020B0604030504040204" pitchFamily="34" charset="0"/>
              </a:rPr>
              <a:t>gaps</a:t>
            </a:r>
            <a:r>
              <a:rPr lang="de-DE" sz="1600" dirty="0">
                <a:ea typeface="Verdana" panose="020B0604030504040204" pitchFamily="34" charset="0"/>
              </a:rPr>
              <a:t> in </a:t>
            </a:r>
            <a:r>
              <a:rPr lang="de-DE" sz="1600" dirty="0" err="1">
                <a:ea typeface="Verdana" panose="020B0604030504040204" pitchFamily="34" charset="0"/>
              </a:rPr>
              <a:t>public</a:t>
            </a:r>
            <a:r>
              <a:rPr lang="de-DE" sz="1600" dirty="0">
                <a:ea typeface="Verdana" panose="020B0604030504040204" pitchFamily="34" charset="0"/>
              </a:rPr>
              <a:t> </a:t>
            </a:r>
            <a:r>
              <a:rPr lang="de-DE" sz="1600" dirty="0" err="1">
                <a:ea typeface="Verdana" panose="020B0604030504040204" pitchFamily="34" charset="0"/>
              </a:rPr>
              <a:t>transport</a:t>
            </a:r>
            <a:endParaRPr lang="de-DE" sz="1600" dirty="0">
              <a:ea typeface="Verdana" panose="020B0604030504040204" pitchFamily="34" charset="0"/>
            </a:endParaRPr>
          </a:p>
          <a:p>
            <a:pPr marL="179388" indent="-179388">
              <a:lnSpc>
                <a:spcPct val="110000"/>
              </a:lnSpc>
              <a:spcBef>
                <a:spcPts val="600"/>
              </a:spcBef>
              <a:spcAft>
                <a:spcPts val="1000"/>
              </a:spcAft>
              <a:buFont typeface="Arial" panose="020B0604020202020204" pitchFamily="34" charset="0"/>
              <a:buChar char="•"/>
              <a:defRPr/>
            </a:pPr>
            <a:r>
              <a:rPr lang="de-DE" sz="1600" dirty="0">
                <a:solidFill>
                  <a:srgbClr val="007195"/>
                </a:solidFill>
                <a:ea typeface="Verdana" panose="020B0604030504040204" pitchFamily="34" charset="0"/>
              </a:rPr>
              <a:t>2,6 Mio. </a:t>
            </a:r>
            <a:r>
              <a:rPr lang="de-DE" sz="1600" dirty="0" err="1">
                <a:solidFill>
                  <a:srgbClr val="007195"/>
                </a:solidFill>
                <a:ea typeface="Verdana" panose="020B0604030504040204" pitchFamily="34" charset="0"/>
              </a:rPr>
              <a:t>rentals</a:t>
            </a:r>
            <a:r>
              <a:rPr lang="de-DE" sz="1600" dirty="0">
                <a:solidFill>
                  <a:srgbClr val="007195"/>
                </a:solidFill>
                <a:ea typeface="Verdana" panose="020B0604030504040204" pitchFamily="34" charset="0"/>
              </a:rPr>
              <a:t> </a:t>
            </a:r>
            <a:r>
              <a:rPr lang="de-DE" sz="1600" dirty="0" err="1">
                <a:ea typeface="Verdana" panose="020B0604030504040204" pitchFamily="34" charset="0"/>
              </a:rPr>
              <a:t>since</a:t>
            </a:r>
            <a:r>
              <a:rPr lang="de-DE" sz="1600" dirty="0">
                <a:ea typeface="Verdana" panose="020B0604030504040204" pitchFamily="34" charset="0"/>
              </a:rPr>
              <a:t> May 2015 </a:t>
            </a:r>
            <a:r>
              <a:rPr lang="de-DE" sz="1600" dirty="0" err="1">
                <a:ea typeface="Verdana" panose="020B0604030504040204" pitchFamily="34" charset="0"/>
              </a:rPr>
              <a:t>and</a:t>
            </a:r>
            <a:r>
              <a:rPr lang="de-DE" sz="1600" dirty="0">
                <a:ea typeface="Verdana" panose="020B0604030504040204" pitchFamily="34" charset="0"/>
              </a:rPr>
              <a:t> </a:t>
            </a:r>
            <a:r>
              <a:rPr lang="de-DE" sz="1600" dirty="0" err="1">
                <a:ea typeface="Verdana" panose="020B0604030504040204" pitchFamily="34" charset="0"/>
              </a:rPr>
              <a:t>current</a:t>
            </a:r>
            <a:r>
              <a:rPr lang="de-DE" sz="1600" dirty="0">
                <a:ea typeface="Verdana" panose="020B0604030504040204" pitchFamily="34" charset="0"/>
              </a:rPr>
              <a:t> 1.400 </a:t>
            </a:r>
            <a:r>
              <a:rPr lang="de-DE" sz="1600" dirty="0" err="1">
                <a:ea typeface="Verdana" panose="020B0604030504040204" pitchFamily="34" charset="0"/>
              </a:rPr>
              <a:t>bikes</a:t>
            </a:r>
            <a:r>
              <a:rPr lang="de-DE" sz="1600" dirty="0">
                <a:ea typeface="Verdana" panose="020B0604030504040204" pitchFamily="34" charset="0"/>
              </a:rPr>
              <a:t> </a:t>
            </a:r>
            <a:r>
              <a:rPr lang="de-DE" sz="1600" dirty="0" smtClean="0">
                <a:ea typeface="Verdana" panose="020B0604030504040204" pitchFamily="34" charset="0"/>
              </a:rPr>
              <a:t>   at </a:t>
            </a:r>
            <a:r>
              <a:rPr lang="de-DE" sz="1600" dirty="0">
                <a:ea typeface="Verdana" panose="020B0604030504040204" pitchFamily="34" charset="0"/>
              </a:rPr>
              <a:t>a Service </a:t>
            </a:r>
            <a:r>
              <a:rPr lang="de-DE" sz="1600" dirty="0" err="1">
                <a:ea typeface="Verdana" panose="020B0604030504040204" pitchFamily="34" charset="0"/>
              </a:rPr>
              <a:t>area</a:t>
            </a:r>
            <a:r>
              <a:rPr lang="de-DE" sz="1600" dirty="0">
                <a:ea typeface="Verdana" panose="020B0604030504040204" pitchFamily="34" charset="0"/>
              </a:rPr>
              <a:t> </a:t>
            </a:r>
            <a:r>
              <a:rPr lang="de-DE" sz="1600" dirty="0" err="1">
                <a:ea typeface="Verdana" panose="020B0604030504040204" pitchFamily="34" charset="0"/>
              </a:rPr>
              <a:t>of</a:t>
            </a:r>
            <a:r>
              <a:rPr lang="de-DE" sz="1600" dirty="0">
                <a:ea typeface="Verdana" panose="020B0604030504040204" pitchFamily="34" charset="0"/>
              </a:rPr>
              <a:t> 84 </a:t>
            </a:r>
            <a:r>
              <a:rPr lang="de-DE" sz="1600" dirty="0" err="1">
                <a:ea typeface="Verdana" panose="020B0604030504040204" pitchFamily="34" charset="0"/>
              </a:rPr>
              <a:t>sq</a:t>
            </a:r>
            <a:r>
              <a:rPr lang="de-DE" sz="1600" dirty="0">
                <a:ea typeface="Verdana" panose="020B0604030504040204" pitchFamily="34" charset="0"/>
              </a:rPr>
              <a:t> km</a:t>
            </a:r>
          </a:p>
          <a:p>
            <a:pPr marL="179388" indent="-179388">
              <a:lnSpc>
                <a:spcPct val="110000"/>
              </a:lnSpc>
              <a:spcBef>
                <a:spcPts val="600"/>
              </a:spcBef>
              <a:spcAft>
                <a:spcPts val="1000"/>
              </a:spcAft>
              <a:buFont typeface="Arial" panose="020B0604020202020204" pitchFamily="34" charset="0"/>
              <a:buChar char="•"/>
              <a:defRPr/>
            </a:pPr>
            <a:r>
              <a:rPr lang="de-DE" sz="1600" dirty="0" err="1">
                <a:ea typeface="Verdana" panose="020B0604030504040204" pitchFamily="34" charset="0"/>
              </a:rPr>
              <a:t>Approx</a:t>
            </a:r>
            <a:r>
              <a:rPr lang="de-DE" sz="1600" dirty="0">
                <a:ea typeface="Verdana" panose="020B0604030504040204" pitchFamily="34" charset="0"/>
              </a:rPr>
              <a:t>. </a:t>
            </a:r>
            <a:r>
              <a:rPr lang="de-DE" sz="1600" dirty="0">
                <a:solidFill>
                  <a:srgbClr val="007195"/>
                </a:solidFill>
                <a:ea typeface="Verdana" panose="020B0604030504040204" pitchFamily="34" charset="0"/>
              </a:rPr>
              <a:t>100.000 </a:t>
            </a:r>
            <a:r>
              <a:rPr lang="de-DE" sz="1600" dirty="0" err="1">
                <a:solidFill>
                  <a:srgbClr val="007195"/>
                </a:solidFill>
                <a:ea typeface="Verdana" panose="020B0604030504040204" pitchFamily="34" charset="0"/>
              </a:rPr>
              <a:t>users</a:t>
            </a:r>
            <a:endParaRPr lang="de-DE" sz="1600" dirty="0">
              <a:solidFill>
                <a:srgbClr val="007195"/>
              </a:solidFill>
              <a:ea typeface="Verdana" panose="020B0604030504040204" pitchFamily="34" charset="0"/>
            </a:endParaRPr>
          </a:p>
        </p:txBody>
      </p:sp>
      <p:pic>
        <p:nvPicPr>
          <p:cNvPr id="6" name="Picture 8"/>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1497"/>
          <a:stretch/>
        </p:blipFill>
        <p:spPr bwMode="auto">
          <a:xfrm>
            <a:off x="6660232" y="1052736"/>
            <a:ext cx="2136064" cy="13042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Grafik 7"/>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660232" y="4911458"/>
            <a:ext cx="2138655" cy="10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029651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500"/>
                                        <p:tgtEl>
                                          <p:spTgt spid="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1"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Bike Sharing - Cologne</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974" t="1608" r="1332" b="1307"/>
          <a:stretch/>
        </p:blipFill>
        <p:spPr bwMode="auto">
          <a:xfrm>
            <a:off x="757989" y="1346622"/>
            <a:ext cx="7628022" cy="48186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Inhaltsplatzhalter 2"/>
          <p:cNvSpPr>
            <a:spLocks noGrp="1"/>
          </p:cNvSpPr>
          <p:nvPr>
            <p:ph sz="quarter" idx="13"/>
          </p:nvPr>
        </p:nvSpPr>
        <p:spPr bwMode="auto">
          <a:xfrm>
            <a:off x="261938" y="836613"/>
            <a:ext cx="8882062" cy="36013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de-DE" sz="1800" dirty="0"/>
              <a:t>Status: August 2018: &gt; 2,6 Mio. </a:t>
            </a:r>
            <a:r>
              <a:rPr lang="de-DE" sz="1800" dirty="0" err="1" smtClean="0"/>
              <a:t>trips</a:t>
            </a:r>
            <a:r>
              <a:rPr lang="de-DE" sz="1800" dirty="0" smtClean="0"/>
              <a:t>,  </a:t>
            </a:r>
            <a:r>
              <a:rPr lang="de-DE" sz="1800" dirty="0"/>
              <a:t>registered </a:t>
            </a:r>
            <a:r>
              <a:rPr lang="de-DE" sz="1800" dirty="0" err="1"/>
              <a:t>users</a:t>
            </a:r>
            <a:r>
              <a:rPr lang="de-DE" sz="1800" dirty="0"/>
              <a:t>: &gt; </a:t>
            </a:r>
            <a:r>
              <a:rPr lang="de-DE" sz="1800" dirty="0" smtClean="0"/>
              <a:t>100.000</a:t>
            </a:r>
            <a:endParaRPr lang="de-DE" sz="1800" dirty="0">
              <a:solidFill>
                <a:schemeClr val="accent2"/>
              </a:solidFill>
              <a:sym typeface="Wingdings" pitchFamily="2" charset="2"/>
            </a:endParaRPr>
          </a:p>
        </p:txBody>
      </p:sp>
      <p:sp>
        <p:nvSpPr>
          <p:cNvPr id="7" name="Inhaltsplatzhalter 2"/>
          <p:cNvSpPr txBox="1">
            <a:spLocks/>
          </p:cNvSpPr>
          <p:nvPr/>
        </p:nvSpPr>
        <p:spPr bwMode="auto">
          <a:xfrm>
            <a:off x="2123728" y="1412776"/>
            <a:ext cx="4536504" cy="360139"/>
          </a:xfrm>
          <a:prstGeom prst="rect">
            <a:avLst/>
          </a:prstGeom>
          <a:solidFill>
            <a:schemeClr val="bg1"/>
          </a:solidFill>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ts val="500"/>
              </a:spcAft>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lgn="l" rtl="0" eaLnBrk="0" fontAlgn="base" hangingPunct="0">
              <a:spcBef>
                <a:spcPts val="300"/>
              </a:spcBef>
              <a:spcAft>
                <a:spcPts val="600"/>
              </a:spcAft>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lgn="l" rtl="0" eaLnBrk="0" fontAlgn="base" hangingPunct="0">
              <a:spcBef>
                <a:spcPct val="20000"/>
              </a:spcBef>
              <a:spcAft>
                <a:spcPts val="600"/>
              </a:spcAft>
              <a:buClr>
                <a:srgbClr val="0F9FDA"/>
              </a:buClr>
              <a:buSzPct val="70000"/>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lgn="l" rtl="0" eaLnBrk="0" fontAlgn="base" hangingPunct="0">
              <a:spcBef>
                <a:spcPts val="300"/>
              </a:spcBef>
              <a:spcAft>
                <a:spcPct val="0"/>
              </a:spcAft>
              <a:buClr>
                <a:schemeClr val="tx1">
                  <a:lumMod val="50000"/>
                  <a:lumOff val="50000"/>
                </a:schemeClr>
              </a:buClr>
              <a:buSzPct val="40000"/>
              <a:buFont typeface="Arial"/>
              <a:buChar char="•"/>
              <a:defRPr sz="1200" baseline="0">
                <a:solidFill>
                  <a:schemeClr val="accent5"/>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algn="ctr"/>
            <a:r>
              <a:rPr lang="de-DE" sz="1800" kern="0" dirty="0" smtClean="0"/>
              <a:t>Trips per </a:t>
            </a:r>
            <a:r>
              <a:rPr lang="de-DE" sz="1800" kern="0" dirty="0" err="1" smtClean="0"/>
              <a:t>month</a:t>
            </a:r>
            <a:endParaRPr lang="de-DE" sz="1800" kern="0" dirty="0">
              <a:solidFill>
                <a:schemeClr val="accent2"/>
              </a:solidFill>
              <a:sym typeface="Wingdings" pitchFamily="2" charset="2"/>
            </a:endParaRPr>
          </a:p>
        </p:txBody>
      </p:sp>
    </p:spTree>
    <p:extLst>
      <p:ext uri="{BB962C8B-B14F-4D97-AF65-F5344CB8AC3E}">
        <p14:creationId xmlns:p14="http://schemas.microsoft.com/office/powerpoint/2010/main" xmlns="" val="53362098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1"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Bike Sharing - Cologne</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528" y="976262"/>
            <a:ext cx="3531507" cy="22393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61289" y="2616721"/>
            <a:ext cx="3292028" cy="2684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076056" y="3359233"/>
            <a:ext cx="3641686" cy="26652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Inhaltsplatzhalter 2"/>
          <p:cNvSpPr>
            <a:spLocks noGrp="1"/>
          </p:cNvSpPr>
          <p:nvPr>
            <p:ph sz="quarter" idx="13"/>
          </p:nvPr>
        </p:nvSpPr>
        <p:spPr bwMode="auto">
          <a:xfrm>
            <a:off x="4283967" y="943077"/>
            <a:ext cx="4680521" cy="1405803"/>
          </a:xfrm>
          <a:noFill/>
          <a:extLst/>
        </p:spPr>
        <p:txBody>
          <a:bodyPr wrap="square" lIns="91440" tIns="45720" rIns="91440" bIns="45720" numCol="1" anchor="t" anchorCtr="0" compatLnSpc="1">
            <a:prstTxWarp prst="textNoShape">
              <a:avLst/>
            </a:prstTxWarp>
          </a:bodyPr>
          <a:lstStyle/>
          <a:p>
            <a:pPr marL="285750" indent="-285750">
              <a:buFont typeface="Arial" panose="020B0604020202020204" pitchFamily="34" charset="0"/>
              <a:buChar char="•"/>
            </a:pPr>
            <a:r>
              <a:rPr lang="de-DE" sz="1600" dirty="0" err="1"/>
              <a:t>Increase</a:t>
            </a:r>
            <a:r>
              <a:rPr lang="de-DE" sz="1600" dirty="0"/>
              <a:t> </a:t>
            </a:r>
            <a:r>
              <a:rPr lang="de-DE" sz="1600" dirty="0" err="1"/>
              <a:t>of</a:t>
            </a:r>
            <a:r>
              <a:rPr lang="de-DE" sz="1600" dirty="0"/>
              <a:t> </a:t>
            </a:r>
            <a:r>
              <a:rPr lang="de-DE" sz="1600" dirty="0" err="1"/>
              <a:t>trips</a:t>
            </a:r>
            <a:r>
              <a:rPr lang="de-DE" sz="1600" dirty="0"/>
              <a:t> </a:t>
            </a:r>
            <a:r>
              <a:rPr lang="de-DE" sz="1600" dirty="0" err="1"/>
              <a:t>since</a:t>
            </a:r>
            <a:r>
              <a:rPr lang="de-DE" sz="1600" dirty="0"/>
              <a:t> May 2015</a:t>
            </a:r>
          </a:p>
          <a:p>
            <a:pPr marL="285750" indent="-285750">
              <a:buFont typeface="Arial" panose="020B0604020202020204" pitchFamily="34" charset="0"/>
              <a:buChar char="•"/>
            </a:pPr>
            <a:r>
              <a:rPr lang="de-DE" sz="1600" dirty="0" err="1" smtClean="0"/>
              <a:t>Approx</a:t>
            </a:r>
            <a:r>
              <a:rPr lang="de-DE" sz="1600" dirty="0" smtClean="0"/>
              <a:t>. 2,6 </a:t>
            </a:r>
            <a:r>
              <a:rPr lang="de-DE" sz="1600" dirty="0" err="1"/>
              <a:t>million</a:t>
            </a:r>
            <a:r>
              <a:rPr lang="de-DE" sz="1600" dirty="0"/>
              <a:t> </a:t>
            </a:r>
            <a:r>
              <a:rPr lang="de-DE" sz="1600" dirty="0" err="1"/>
              <a:t>trips</a:t>
            </a:r>
            <a:r>
              <a:rPr lang="de-DE" sz="1600" dirty="0"/>
              <a:t> </a:t>
            </a:r>
            <a:r>
              <a:rPr lang="de-DE" sz="1600" dirty="0" err="1"/>
              <a:t>and</a:t>
            </a:r>
            <a:r>
              <a:rPr lang="de-DE" sz="1600" dirty="0"/>
              <a:t> a total </a:t>
            </a:r>
            <a:r>
              <a:rPr lang="de-DE" sz="1600" dirty="0" err="1"/>
              <a:t>of</a:t>
            </a:r>
            <a:r>
              <a:rPr lang="de-DE" sz="1600" dirty="0"/>
              <a:t> 4,16 </a:t>
            </a:r>
            <a:r>
              <a:rPr lang="de-DE" sz="1600" dirty="0" err="1"/>
              <a:t>million</a:t>
            </a:r>
            <a:r>
              <a:rPr lang="de-DE" sz="1600" dirty="0"/>
              <a:t> km </a:t>
            </a:r>
            <a:r>
              <a:rPr lang="de-DE" sz="1600" dirty="0" smtClean="0"/>
              <a:t>(</a:t>
            </a:r>
            <a:r>
              <a:rPr lang="de-DE" sz="1600" dirty="0" err="1" smtClean="0"/>
              <a:t>average</a:t>
            </a:r>
            <a:r>
              <a:rPr lang="de-DE" sz="1600" dirty="0" smtClean="0"/>
              <a:t> </a:t>
            </a:r>
            <a:r>
              <a:rPr lang="de-DE" sz="1600" dirty="0" err="1"/>
              <a:t>trip</a:t>
            </a:r>
            <a:r>
              <a:rPr lang="de-DE" sz="1600" dirty="0"/>
              <a:t> </a:t>
            </a:r>
            <a:r>
              <a:rPr lang="de-DE" sz="1600" dirty="0" err="1"/>
              <a:t>is</a:t>
            </a:r>
            <a:r>
              <a:rPr lang="de-DE" sz="1600" dirty="0"/>
              <a:t> 1,6 km)</a:t>
            </a:r>
          </a:p>
          <a:p>
            <a:pPr marL="285750" indent="-285750">
              <a:buFont typeface="Arial" panose="020B0604020202020204" pitchFamily="34" charset="0"/>
              <a:buChar char="•"/>
            </a:pPr>
            <a:r>
              <a:rPr lang="de-DE" sz="1600" dirty="0" smtClean="0"/>
              <a:t>More </a:t>
            </a:r>
            <a:r>
              <a:rPr lang="de-DE" sz="1600" dirty="0" err="1"/>
              <a:t>than</a:t>
            </a:r>
            <a:r>
              <a:rPr lang="de-DE" sz="1600" dirty="0"/>
              <a:t> 5.000 </a:t>
            </a:r>
            <a:r>
              <a:rPr lang="de-DE" sz="1600" dirty="0" err="1"/>
              <a:t>rentals</a:t>
            </a:r>
            <a:r>
              <a:rPr lang="de-DE" sz="1600" dirty="0"/>
              <a:t> per </a:t>
            </a:r>
            <a:r>
              <a:rPr lang="de-DE" sz="1600" dirty="0" err="1"/>
              <a:t>day</a:t>
            </a:r>
            <a:r>
              <a:rPr lang="de-DE" sz="1600" dirty="0"/>
              <a:t> in </a:t>
            </a:r>
            <a:r>
              <a:rPr lang="de-DE" sz="1600" dirty="0" err="1"/>
              <a:t>the</a:t>
            </a:r>
            <a:r>
              <a:rPr lang="de-DE" sz="1600" dirty="0"/>
              <a:t> </a:t>
            </a:r>
            <a:r>
              <a:rPr lang="de-DE" sz="1600" dirty="0" err="1" smtClean="0"/>
              <a:t>summer</a:t>
            </a:r>
            <a:endParaRPr lang="de-DE" sz="1600" dirty="0"/>
          </a:p>
        </p:txBody>
      </p:sp>
      <p:sp>
        <p:nvSpPr>
          <p:cNvPr id="9" name="Inhaltsplatzhalter 2"/>
          <p:cNvSpPr txBox="1">
            <a:spLocks/>
          </p:cNvSpPr>
          <p:nvPr/>
        </p:nvSpPr>
        <p:spPr bwMode="auto">
          <a:xfrm>
            <a:off x="5436096" y="2574522"/>
            <a:ext cx="3456384" cy="641107"/>
          </a:xfrm>
          <a:prstGeom prst="rect">
            <a:avLst/>
          </a:prstGeom>
          <a:noFill/>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ts val="500"/>
              </a:spcAft>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lgn="l" rtl="0" eaLnBrk="0" fontAlgn="base" hangingPunct="0">
              <a:spcBef>
                <a:spcPts val="300"/>
              </a:spcBef>
              <a:spcAft>
                <a:spcPts val="600"/>
              </a:spcAft>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lgn="l" rtl="0" eaLnBrk="0" fontAlgn="base" hangingPunct="0">
              <a:spcBef>
                <a:spcPct val="20000"/>
              </a:spcBef>
              <a:spcAft>
                <a:spcPts val="600"/>
              </a:spcAft>
              <a:buClr>
                <a:srgbClr val="0F9FDA"/>
              </a:buClr>
              <a:buSzPct val="70000"/>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lgn="l" rtl="0" eaLnBrk="0" fontAlgn="base" hangingPunct="0">
              <a:spcBef>
                <a:spcPts val="300"/>
              </a:spcBef>
              <a:spcAft>
                <a:spcPct val="0"/>
              </a:spcAft>
              <a:buClr>
                <a:schemeClr val="tx1">
                  <a:lumMod val="50000"/>
                  <a:lumOff val="50000"/>
                </a:schemeClr>
              </a:buClr>
              <a:buSzPct val="40000"/>
              <a:buFont typeface="Arial"/>
              <a:buChar char="•"/>
              <a:defRPr sz="1200" baseline="0">
                <a:solidFill>
                  <a:schemeClr val="accent5"/>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285750" indent="-285750">
              <a:buFont typeface="Arial" panose="020B0604020202020204" pitchFamily="34" charset="0"/>
              <a:buChar char="•"/>
            </a:pPr>
            <a:r>
              <a:rPr lang="en-US" sz="1600" kern="0" dirty="0" smtClean="0"/>
              <a:t>&gt; 70 percent use an e-ticket and are daily commuters</a:t>
            </a:r>
            <a:endParaRPr lang="en-US" sz="1600" kern="0" dirty="0"/>
          </a:p>
        </p:txBody>
      </p:sp>
      <p:sp>
        <p:nvSpPr>
          <p:cNvPr id="10" name="Inhaltsplatzhalter 2"/>
          <p:cNvSpPr txBox="1">
            <a:spLocks/>
          </p:cNvSpPr>
          <p:nvPr/>
        </p:nvSpPr>
        <p:spPr bwMode="auto">
          <a:xfrm>
            <a:off x="2267745" y="5661248"/>
            <a:ext cx="2736304" cy="504056"/>
          </a:xfrm>
          <a:prstGeom prst="rect">
            <a:avLst/>
          </a:prstGeom>
          <a:noFill/>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ts val="500"/>
              </a:spcAft>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lgn="l" rtl="0" eaLnBrk="0" fontAlgn="base" hangingPunct="0">
              <a:spcBef>
                <a:spcPts val="300"/>
              </a:spcBef>
              <a:spcAft>
                <a:spcPts val="600"/>
              </a:spcAft>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lgn="l" rtl="0" eaLnBrk="0" fontAlgn="base" hangingPunct="0">
              <a:spcBef>
                <a:spcPct val="20000"/>
              </a:spcBef>
              <a:spcAft>
                <a:spcPts val="600"/>
              </a:spcAft>
              <a:buClr>
                <a:srgbClr val="0F9FDA"/>
              </a:buClr>
              <a:buSzPct val="70000"/>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lgn="l" rtl="0" eaLnBrk="0" fontAlgn="base" hangingPunct="0">
              <a:spcBef>
                <a:spcPts val="300"/>
              </a:spcBef>
              <a:spcAft>
                <a:spcPct val="0"/>
              </a:spcAft>
              <a:buClr>
                <a:schemeClr val="tx1">
                  <a:lumMod val="50000"/>
                  <a:lumOff val="50000"/>
                </a:schemeClr>
              </a:buClr>
              <a:buSzPct val="40000"/>
              <a:buFont typeface="Arial"/>
              <a:buChar char="•"/>
              <a:defRPr sz="1200" baseline="0">
                <a:solidFill>
                  <a:schemeClr val="accent5"/>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285750" indent="-285750">
              <a:buFont typeface="Arial" panose="020B0604020202020204" pitchFamily="34" charset="0"/>
              <a:buChar char="•"/>
            </a:pPr>
            <a:r>
              <a:rPr lang="en-US" sz="1600" kern="0" dirty="0" smtClean="0"/>
              <a:t>Student- &amp; </a:t>
            </a:r>
            <a:r>
              <a:rPr lang="en-US" sz="1600" kern="0" dirty="0" err="1" smtClean="0"/>
              <a:t>JobTickets</a:t>
            </a:r>
            <a:endParaRPr lang="en-US" sz="1600" kern="0" dirty="0"/>
          </a:p>
        </p:txBody>
      </p:sp>
    </p:spTree>
    <p:extLst>
      <p:ext uri="{BB962C8B-B14F-4D97-AF65-F5344CB8AC3E}">
        <p14:creationId xmlns:p14="http://schemas.microsoft.com/office/powerpoint/2010/main" xmlns="" val="27172222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1"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Bike Sharing - Cologne</a:t>
            </a:r>
          </a:p>
        </p:txBody>
      </p:sp>
      <p:sp>
        <p:nvSpPr>
          <p:cNvPr id="4" name="Inhaltsplatzhalter 2"/>
          <p:cNvSpPr>
            <a:spLocks noGrp="1"/>
          </p:cNvSpPr>
          <p:nvPr>
            <p:ph sz="quarter" idx="13"/>
          </p:nvPr>
        </p:nvSpPr>
        <p:spPr bwMode="auto">
          <a:xfrm>
            <a:off x="282400" y="1236319"/>
            <a:ext cx="6017792" cy="4280913"/>
          </a:xfrm>
          <a:noFill/>
          <a:extLst/>
        </p:spPr>
        <p:txBody>
          <a:bodyPr wrap="square" lIns="91440" tIns="45720" rIns="91440" bIns="45720" numCol="1" anchor="t" anchorCtr="0" compatLnSpc="1">
            <a:prstTxWarp prst="textNoShape">
              <a:avLst/>
            </a:prstTxWarp>
          </a:bodyPr>
          <a:lstStyle/>
          <a:p>
            <a:pPr marL="263525" lvl="0" indent="-263525">
              <a:lnSpc>
                <a:spcPct val="110000"/>
              </a:lnSpc>
              <a:spcBef>
                <a:spcPts val="600"/>
              </a:spcBef>
              <a:spcAft>
                <a:spcPts val="1000"/>
              </a:spcAft>
              <a:buFont typeface="Arial" panose="020B0604020202020204" pitchFamily="34" charset="0"/>
              <a:buChar char="•"/>
              <a:defRPr/>
            </a:pPr>
            <a:r>
              <a:rPr lang="en-US" sz="1600" dirty="0">
                <a:ea typeface="Verdana" panose="020B0604030504040204" pitchFamily="34" charset="0"/>
              </a:rPr>
              <a:t>Testing </a:t>
            </a:r>
            <a:r>
              <a:rPr lang="en-US" sz="1600" dirty="0" smtClean="0">
                <a:solidFill>
                  <a:srgbClr val="007195"/>
                </a:solidFill>
                <a:ea typeface="Verdana" panose="020B0604030504040204" pitchFamily="34" charset="0"/>
              </a:rPr>
              <a:t>10 </a:t>
            </a:r>
            <a:r>
              <a:rPr lang="en-US" sz="1600" dirty="0" err="1" smtClean="0">
                <a:solidFill>
                  <a:srgbClr val="007195"/>
                </a:solidFill>
                <a:ea typeface="Verdana" panose="020B0604030504040204" pitchFamily="34" charset="0"/>
              </a:rPr>
              <a:t>pedelecs</a:t>
            </a:r>
            <a:r>
              <a:rPr lang="en-US" sz="1600" dirty="0" smtClean="0">
                <a:solidFill>
                  <a:srgbClr val="007195"/>
                </a:solidFill>
                <a:ea typeface="Verdana" panose="020B0604030504040204" pitchFamily="34" charset="0"/>
              </a:rPr>
              <a:t> </a:t>
            </a:r>
            <a:r>
              <a:rPr lang="en-US" sz="1600" dirty="0">
                <a:ea typeface="Verdana" panose="020B0604030504040204" pitchFamily="34" charset="0"/>
              </a:rPr>
              <a:t>within </a:t>
            </a:r>
            <a:r>
              <a:rPr lang="en-US" sz="1600" dirty="0" smtClean="0">
                <a:ea typeface="Verdana" panose="020B0604030504040204" pitchFamily="34" charset="0"/>
              </a:rPr>
              <a:t>GrowSmarter until 2019</a:t>
            </a:r>
          </a:p>
          <a:p>
            <a:pPr marL="263525" lvl="0" indent="-263525">
              <a:lnSpc>
                <a:spcPct val="110000"/>
              </a:lnSpc>
              <a:spcBef>
                <a:spcPts val="600"/>
              </a:spcBef>
              <a:spcAft>
                <a:spcPts val="1000"/>
              </a:spcAft>
              <a:buFont typeface="Arial" panose="020B0604020202020204" pitchFamily="34" charset="0"/>
              <a:buChar char="•"/>
              <a:defRPr/>
            </a:pPr>
            <a:r>
              <a:rPr lang="en-US" sz="1600" dirty="0" smtClean="0">
                <a:solidFill>
                  <a:srgbClr val="007195"/>
                </a:solidFill>
                <a:ea typeface="Verdana" panose="020B0604030504040204" pitchFamily="34" charset="0"/>
              </a:rPr>
              <a:t>Station-based</a:t>
            </a:r>
            <a:r>
              <a:rPr lang="en-US" sz="1600" dirty="0" smtClean="0">
                <a:ea typeface="Verdana" panose="020B0604030504040204" pitchFamily="34" charset="0"/>
              </a:rPr>
              <a:t> mobility stations</a:t>
            </a:r>
            <a:endParaRPr lang="en-US" sz="1600" dirty="0">
              <a:ea typeface="Verdana" panose="020B0604030504040204" pitchFamily="34" charset="0"/>
            </a:endParaRPr>
          </a:p>
          <a:p>
            <a:pPr marL="263525" lvl="0" indent="-263525">
              <a:lnSpc>
                <a:spcPct val="110000"/>
              </a:lnSpc>
              <a:spcBef>
                <a:spcPts val="600"/>
              </a:spcBef>
              <a:spcAft>
                <a:spcPts val="1000"/>
              </a:spcAft>
              <a:buFont typeface="Arial" panose="020B0604020202020204" pitchFamily="34" charset="0"/>
              <a:buChar char="•"/>
              <a:defRPr/>
            </a:pPr>
            <a:r>
              <a:rPr lang="en-US" sz="1600" dirty="0" smtClean="0">
                <a:ea typeface="Verdana" panose="020B0604030504040204" pitchFamily="34" charset="0"/>
              </a:rPr>
              <a:t>&gt; 41.000 </a:t>
            </a:r>
            <a:r>
              <a:rPr lang="de-DE" sz="1600" dirty="0"/>
              <a:t>CO</a:t>
            </a:r>
            <a:r>
              <a:rPr lang="de-DE" sz="1600" baseline="30000" dirty="0"/>
              <a:t>2 </a:t>
            </a:r>
            <a:r>
              <a:rPr lang="en-US" sz="1600" dirty="0">
                <a:ea typeface="Verdana" panose="020B0604030504040204" pitchFamily="34" charset="0"/>
              </a:rPr>
              <a:t>neutral km at the seven </a:t>
            </a:r>
            <a:r>
              <a:rPr lang="en-US" sz="1600" dirty="0" smtClean="0">
                <a:ea typeface="Verdana" panose="020B0604030504040204" pitchFamily="34" charset="0"/>
              </a:rPr>
              <a:t>GrowSmarter mobility </a:t>
            </a:r>
            <a:r>
              <a:rPr lang="en-US" sz="1600" dirty="0">
                <a:ea typeface="Verdana" panose="020B0604030504040204" pitchFamily="34" charset="0"/>
              </a:rPr>
              <a:t>s</a:t>
            </a:r>
            <a:r>
              <a:rPr lang="en-US" sz="1600" dirty="0" smtClean="0">
                <a:ea typeface="Verdana" panose="020B0604030504040204" pitchFamily="34" charset="0"/>
              </a:rPr>
              <a:t>tations since </a:t>
            </a:r>
            <a:r>
              <a:rPr lang="en-US" sz="1600" dirty="0">
                <a:ea typeface="Verdana" panose="020B0604030504040204" pitchFamily="34" charset="0"/>
              </a:rPr>
              <a:t>2017</a:t>
            </a:r>
          </a:p>
          <a:p>
            <a:pPr marL="263525" indent="-263525">
              <a:lnSpc>
                <a:spcPct val="110000"/>
              </a:lnSpc>
              <a:spcBef>
                <a:spcPts val="600"/>
              </a:spcBef>
              <a:spcAft>
                <a:spcPts val="1000"/>
              </a:spcAft>
              <a:buFont typeface="Arial" panose="020B0604020202020204" pitchFamily="34" charset="0"/>
              <a:buChar char="•"/>
              <a:defRPr/>
            </a:pPr>
            <a:r>
              <a:rPr lang="en-US" sz="1600" dirty="0" smtClean="0">
                <a:ea typeface="Verdana" panose="020B0604030504040204" pitchFamily="34" charset="0"/>
              </a:rPr>
              <a:t>Focus </a:t>
            </a:r>
            <a:r>
              <a:rPr lang="en-US" sz="1600" dirty="0">
                <a:ea typeface="Verdana" panose="020B0604030504040204" pitchFamily="34" charset="0"/>
              </a:rPr>
              <a:t>on </a:t>
            </a:r>
            <a:r>
              <a:rPr lang="en-US" sz="1600" dirty="0">
                <a:solidFill>
                  <a:srgbClr val="007195"/>
                </a:solidFill>
                <a:ea typeface="Verdana" panose="020B0604030504040204" pitchFamily="34" charset="0"/>
              </a:rPr>
              <a:t>daily commuter</a:t>
            </a:r>
          </a:p>
          <a:p>
            <a:pPr marL="263525" indent="-263525">
              <a:lnSpc>
                <a:spcPct val="110000"/>
              </a:lnSpc>
              <a:spcBef>
                <a:spcPts val="600"/>
              </a:spcBef>
              <a:spcAft>
                <a:spcPts val="1000"/>
              </a:spcAft>
              <a:buFont typeface="Arial" panose="020B0604020202020204" pitchFamily="34" charset="0"/>
              <a:buChar char="•"/>
              <a:defRPr/>
            </a:pPr>
            <a:r>
              <a:rPr lang="en-US" sz="1600" dirty="0">
                <a:ea typeface="Verdana" panose="020B0604030504040204" pitchFamily="34" charset="0"/>
              </a:rPr>
              <a:t>Average </a:t>
            </a:r>
            <a:r>
              <a:rPr lang="en-US" sz="1600" dirty="0" smtClean="0">
                <a:ea typeface="Verdana" panose="020B0604030504040204" pitchFamily="34" charset="0"/>
              </a:rPr>
              <a:t>conventional </a:t>
            </a:r>
            <a:r>
              <a:rPr lang="en-US" sz="1600" dirty="0">
                <a:ea typeface="Verdana" panose="020B0604030504040204" pitchFamily="34" charset="0"/>
              </a:rPr>
              <a:t>bikes </a:t>
            </a:r>
            <a:r>
              <a:rPr lang="en-US" sz="1600" dirty="0" smtClean="0">
                <a:ea typeface="Verdana" panose="020B0604030504040204" pitchFamily="34" charset="0"/>
              </a:rPr>
              <a:t>trips is </a:t>
            </a:r>
            <a:r>
              <a:rPr lang="en-US" sz="1600" dirty="0">
                <a:ea typeface="Verdana" panose="020B0604030504040204" pitchFamily="34" charset="0"/>
              </a:rPr>
              <a:t>1.6 km</a:t>
            </a:r>
          </a:p>
          <a:p>
            <a:pPr marL="263525" indent="-263525">
              <a:lnSpc>
                <a:spcPct val="110000"/>
              </a:lnSpc>
              <a:spcBef>
                <a:spcPts val="600"/>
              </a:spcBef>
              <a:spcAft>
                <a:spcPts val="1000"/>
              </a:spcAft>
              <a:buFont typeface="Arial" panose="020B0604020202020204" pitchFamily="34" charset="0"/>
              <a:buChar char="•"/>
              <a:defRPr/>
            </a:pPr>
            <a:r>
              <a:rPr lang="en-US" sz="1600" dirty="0">
                <a:ea typeface="Verdana" panose="020B0604030504040204" pitchFamily="34" charset="0"/>
              </a:rPr>
              <a:t>Together </a:t>
            </a:r>
            <a:r>
              <a:rPr lang="en-US" sz="1600" dirty="0" smtClean="0">
                <a:ea typeface="Verdana" panose="020B0604030504040204" pitchFamily="34" charset="0"/>
              </a:rPr>
              <a:t>&gt; 4,16 </a:t>
            </a:r>
            <a:r>
              <a:rPr lang="en-US" sz="1600" dirty="0" err="1">
                <a:ea typeface="Verdana" panose="020B0604030504040204" pitchFamily="34" charset="0"/>
              </a:rPr>
              <a:t>mio</a:t>
            </a:r>
            <a:r>
              <a:rPr lang="en-US" sz="1600" dirty="0" smtClean="0">
                <a:ea typeface="Verdana" panose="020B0604030504040204" pitchFamily="34" charset="0"/>
              </a:rPr>
              <a:t>. </a:t>
            </a:r>
            <a:r>
              <a:rPr lang="de-DE" sz="1600" dirty="0"/>
              <a:t>CO</a:t>
            </a:r>
            <a:r>
              <a:rPr lang="de-DE" sz="1600" baseline="30000" dirty="0"/>
              <a:t>2</a:t>
            </a:r>
            <a:r>
              <a:rPr lang="en-US" sz="1600" dirty="0">
                <a:ea typeface="Verdana" panose="020B0604030504040204" pitchFamily="34" charset="0"/>
              </a:rPr>
              <a:t> neutral km since May </a:t>
            </a:r>
            <a:r>
              <a:rPr lang="en-US" sz="1600" dirty="0" smtClean="0">
                <a:ea typeface="Verdana" panose="020B0604030504040204" pitchFamily="34" charset="0"/>
              </a:rPr>
              <a:t>2015</a:t>
            </a:r>
          </a:p>
          <a:p>
            <a:pPr marL="263525" lvl="0" indent="-263525">
              <a:lnSpc>
                <a:spcPct val="110000"/>
              </a:lnSpc>
              <a:spcBef>
                <a:spcPts val="600"/>
              </a:spcBef>
              <a:spcAft>
                <a:spcPts val="1000"/>
              </a:spcAft>
              <a:buFont typeface="Arial" panose="020B0604020202020204" pitchFamily="34" charset="0"/>
              <a:buChar char="•"/>
              <a:defRPr/>
            </a:pPr>
            <a:r>
              <a:rPr lang="en-US" sz="1600" dirty="0" smtClean="0">
                <a:solidFill>
                  <a:srgbClr val="007195"/>
                </a:solidFill>
                <a:ea typeface="Verdana" panose="020B0604030504040204" pitchFamily="34" charset="0"/>
              </a:rPr>
              <a:t>Question</a:t>
            </a:r>
            <a:r>
              <a:rPr lang="en-US" sz="1600" dirty="0" smtClean="0">
                <a:ea typeface="Verdana" panose="020B0604030504040204" pitchFamily="34" charset="0"/>
              </a:rPr>
              <a:t> to be answered:  </a:t>
            </a:r>
            <a:r>
              <a:rPr lang="en-US" sz="1600" dirty="0">
                <a:ea typeface="Verdana" panose="020B0604030504040204" pitchFamily="34" charset="0"/>
              </a:rPr>
              <a:t>how reasonable are </a:t>
            </a:r>
            <a:r>
              <a:rPr lang="en-US" sz="1600" dirty="0" err="1" smtClean="0">
                <a:ea typeface="Verdana" panose="020B0604030504040204" pitchFamily="34" charset="0"/>
              </a:rPr>
              <a:t>pedelecs</a:t>
            </a:r>
            <a:r>
              <a:rPr lang="en-US" sz="1600" dirty="0" smtClean="0">
                <a:ea typeface="Verdana" panose="020B0604030504040204" pitchFamily="34" charset="0"/>
              </a:rPr>
              <a:t> </a:t>
            </a:r>
            <a:r>
              <a:rPr lang="en-US" sz="1600" dirty="0">
                <a:ea typeface="Verdana" panose="020B0604030504040204" pitchFamily="34" charset="0"/>
              </a:rPr>
              <a:t>as a public </a:t>
            </a:r>
            <a:r>
              <a:rPr lang="en-US" sz="1600" dirty="0" smtClean="0">
                <a:ea typeface="Verdana" panose="020B0604030504040204" pitchFamily="34" charset="0"/>
              </a:rPr>
              <a:t>bike-sharing </a:t>
            </a:r>
            <a:r>
              <a:rPr lang="en-US" sz="1600" dirty="0">
                <a:ea typeface="Verdana" panose="020B0604030504040204" pitchFamily="34" charset="0"/>
              </a:rPr>
              <a:t>and are they a </a:t>
            </a:r>
            <a:r>
              <a:rPr lang="en-US" sz="1600" dirty="0" smtClean="0">
                <a:ea typeface="Verdana" panose="020B0604030504040204" pitchFamily="34" charset="0"/>
              </a:rPr>
              <a:t>  </a:t>
            </a:r>
            <a:r>
              <a:rPr lang="en-US" sz="1600" dirty="0" smtClean="0">
                <a:solidFill>
                  <a:srgbClr val="007195"/>
                </a:solidFill>
                <a:ea typeface="Verdana" panose="020B0604030504040204" pitchFamily="34" charset="0"/>
              </a:rPr>
              <a:t>new </a:t>
            </a:r>
            <a:r>
              <a:rPr lang="en-US" sz="1600" dirty="0">
                <a:solidFill>
                  <a:srgbClr val="007195"/>
                </a:solidFill>
                <a:ea typeface="Verdana" panose="020B0604030504040204" pitchFamily="34" charset="0"/>
              </a:rPr>
              <a:t>line of business</a:t>
            </a:r>
            <a:r>
              <a:rPr lang="en-US" sz="1600" dirty="0">
                <a:ea typeface="Verdana" panose="020B0604030504040204" pitchFamily="34" charset="0"/>
              </a:rPr>
              <a:t> for basic public </a:t>
            </a:r>
            <a:r>
              <a:rPr lang="en-US" sz="1600" dirty="0" smtClean="0">
                <a:ea typeface="Verdana" panose="020B0604030504040204" pitchFamily="34" charset="0"/>
              </a:rPr>
              <a:t>service?</a:t>
            </a:r>
            <a:endParaRPr lang="en-US" sz="1600" dirty="0">
              <a:ea typeface="Verdana" panose="020B0604030504040204" pitchFamily="34" charset="0"/>
            </a:endParaRPr>
          </a:p>
          <a:p>
            <a:pPr marL="0" indent="0">
              <a:lnSpc>
                <a:spcPct val="110000"/>
              </a:lnSpc>
              <a:spcBef>
                <a:spcPts val="600"/>
              </a:spcBef>
              <a:spcAft>
                <a:spcPts val="1000"/>
              </a:spcAft>
              <a:defRPr/>
            </a:pPr>
            <a:endParaRPr lang="en-US" sz="1400" dirty="0">
              <a:ea typeface="Verdana" panose="020B0604030504040204" pitchFamily="34" charset="0"/>
            </a:endParaRPr>
          </a:p>
        </p:txBody>
      </p:sp>
      <p:pic>
        <p:nvPicPr>
          <p:cNvPr id="6" name="Picture 2" descr="Y:\1301_Mobilitätsmanagement\Mobilitätsmanagement\Thomas Bischof\Mobilstationen\Bilder\B455AB450DFFD8C8721FACC310DB5BBA.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9018" t="13222" r="11119" b="10090"/>
          <a:stretch/>
        </p:blipFill>
        <p:spPr bwMode="auto">
          <a:xfrm>
            <a:off x="6300192" y="3947791"/>
            <a:ext cx="2520280" cy="207349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Grafik 6"/>
          <p:cNvPicPr>
            <a:picLocks noChangeAspect="1"/>
          </p:cNvPicPr>
          <p:nvPr/>
        </p:nvPicPr>
        <p:blipFill rotWithShape="1">
          <a:blip r:embed="rId4">
            <a:extLst>
              <a:ext uri="{28A0092B-C50C-407E-A947-70E740481C1C}">
                <a14:useLocalDpi xmlns:a14="http://schemas.microsoft.com/office/drawing/2010/main" xmlns="" val="0"/>
              </a:ext>
            </a:extLst>
          </a:blip>
          <a:srcRect l="5861"/>
          <a:stretch/>
        </p:blipFill>
        <p:spPr>
          <a:xfrm>
            <a:off x="6300191" y="1772816"/>
            <a:ext cx="2516857" cy="2005151"/>
          </a:xfrm>
          <a:prstGeom prst="rect">
            <a:avLst/>
          </a:prstGeom>
        </p:spPr>
      </p:pic>
    </p:spTree>
    <p:extLst>
      <p:ext uri="{BB962C8B-B14F-4D97-AF65-F5344CB8AC3E}">
        <p14:creationId xmlns:p14="http://schemas.microsoft.com/office/powerpoint/2010/main" xmlns="" val="19073893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4" name="Titel 1"/>
          <p:cNvSpPr>
            <a:spLocks noGrp="1"/>
          </p:cNvSpPr>
          <p:nvPr>
            <p:ph type="title"/>
          </p:nvPr>
        </p:nvSpPr>
        <p:spPr bwMode="auto">
          <a:xfrm>
            <a:off x="250825" y="476250"/>
            <a:ext cx="6203950"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a:latin typeface="Lucida Sans" pitchFamily="34" charset="0"/>
                <a:ea typeface="ＭＳ Ｐゴシック" pitchFamily="34" charset="-128"/>
                <a:cs typeface="Arial" pitchFamily="34" charset="0"/>
              </a:rPr>
              <a:t>GrowSmarter Cologne</a:t>
            </a:r>
            <a:endParaRPr lang="de-DE" altLang="de-DE" dirty="0" smtClean="0">
              <a:latin typeface="Lucida Sans" pitchFamily="34" charset="0"/>
              <a:ea typeface="ＭＳ Ｐゴシック" pitchFamily="34" charset="-128"/>
              <a:cs typeface="Arial" pitchFamily="34" charset="0"/>
            </a:endParaRPr>
          </a:p>
        </p:txBody>
      </p:sp>
      <p:sp>
        <p:nvSpPr>
          <p:cNvPr id="16" name="Inhaltsplatzhalter 2"/>
          <p:cNvSpPr>
            <a:spLocks noGrp="1"/>
          </p:cNvSpPr>
          <p:nvPr>
            <p:ph sz="quarter" idx="13"/>
          </p:nvPr>
        </p:nvSpPr>
        <p:spPr bwMode="auto">
          <a:xfrm>
            <a:off x="261938" y="836613"/>
            <a:ext cx="8882062" cy="50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SzTx/>
              <a:buFont typeface="Lucida Grande" charset="0"/>
              <a:buNone/>
            </a:pPr>
            <a:r>
              <a:rPr lang="en-US" altLang="de-DE" sz="1900" dirty="0" smtClean="0"/>
              <a:t>Mobility  Roll-out</a:t>
            </a:r>
            <a:endParaRPr altLang="de-DE" sz="1900" dirty="0"/>
          </a:p>
        </p:txBody>
      </p:sp>
      <p:grpSp>
        <p:nvGrpSpPr>
          <p:cNvPr id="17" name="Gruppieren 16"/>
          <p:cNvGrpSpPr/>
          <p:nvPr/>
        </p:nvGrpSpPr>
        <p:grpSpPr>
          <a:xfrm>
            <a:off x="4427984" y="1052736"/>
            <a:ext cx="4309451" cy="5106154"/>
            <a:chOff x="9396536" y="1167897"/>
            <a:chExt cx="4309451" cy="5106154"/>
          </a:xfrm>
        </p:grpSpPr>
        <p:pic>
          <p:nvPicPr>
            <p:cNvPr id="18" name="Picture 4"/>
            <p:cNvPicPr>
              <a:picLocks noChangeAspect="1" noChangeArrowheads="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xmlns=""/>
                </a:ext>
              </a:extLst>
            </a:blip>
            <a:srcRect l="1635" t="2437" r="1824" b="2290"/>
            <a:stretch/>
          </p:blipFill>
          <p:spPr bwMode="auto">
            <a:xfrm>
              <a:off x="9396536" y="1167897"/>
              <a:ext cx="4309451" cy="510615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hteck 18"/>
            <p:cNvSpPr/>
            <p:nvPr/>
          </p:nvSpPr>
          <p:spPr>
            <a:xfrm>
              <a:off x="9468544" y="5157192"/>
              <a:ext cx="1368152" cy="1116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p:cNvSpPr/>
            <p:nvPr/>
          </p:nvSpPr>
          <p:spPr>
            <a:xfrm>
              <a:off x="13212960" y="3155133"/>
              <a:ext cx="493027" cy="417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1" name="Inhaltsplatzhalter 2"/>
          <p:cNvSpPr txBox="1">
            <a:spLocks/>
          </p:cNvSpPr>
          <p:nvPr/>
        </p:nvSpPr>
        <p:spPr bwMode="auto">
          <a:xfrm>
            <a:off x="427038" y="1341438"/>
            <a:ext cx="7385322" cy="504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358775" indent="-342900" eaLnBrk="0" hangingPunct="0">
              <a:defRPr sz="2400">
                <a:solidFill>
                  <a:schemeClr val="tx1"/>
                </a:solidFill>
                <a:latin typeface="Arial" pitchFamily="34" charset="0"/>
                <a:ea typeface="ＭＳ Ｐゴシック" pitchFamily="34" charset="-128"/>
              </a:defRPr>
            </a:lvl2pPr>
            <a:lvl3pPr marL="968375" indent="-285750" eaLnBrk="0" hangingPunct="0">
              <a:defRPr sz="2400">
                <a:solidFill>
                  <a:schemeClr val="tx1"/>
                </a:solidFill>
                <a:latin typeface="Arial" pitchFamily="34" charset="0"/>
                <a:ea typeface="ＭＳ Ｐゴシック" pitchFamily="34" charset="-128"/>
              </a:defRPr>
            </a:lvl3pPr>
            <a:lvl4pPr marL="935038" indent="146050" eaLnBrk="0" hangingPunct="0">
              <a:defRPr sz="2400">
                <a:solidFill>
                  <a:schemeClr val="tx1"/>
                </a:solidFill>
                <a:latin typeface="Arial" pitchFamily="34" charset="0"/>
                <a:ea typeface="ＭＳ Ｐゴシック" pitchFamily="34" charset="-128"/>
              </a:defRPr>
            </a:lvl4pPr>
            <a:lvl5pPr marL="358775" indent="1470025" eaLnBrk="0" hangingPunct="0">
              <a:defRPr sz="2400">
                <a:solidFill>
                  <a:schemeClr val="tx1"/>
                </a:solidFill>
                <a:latin typeface="Arial" pitchFamily="34" charset="0"/>
                <a:ea typeface="ＭＳ Ｐゴシック" pitchFamily="34" charset="-128"/>
              </a:defRPr>
            </a:lvl5pPr>
            <a:lvl6pPr marL="8159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12731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7303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21875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spcAft>
                <a:spcPts val="500"/>
              </a:spcAft>
              <a:buClr>
                <a:srgbClr val="F07D23"/>
              </a:buClr>
              <a:buSzPct val="100000"/>
              <a:buFont typeface="Wingdings" pitchFamily="2" charset="2"/>
              <a:buChar char="§"/>
            </a:pPr>
            <a:r>
              <a:rPr lang="de-DE" altLang="de-DE" sz="1800" b="1" dirty="0" smtClean="0">
                <a:solidFill>
                  <a:srgbClr val="74A0BB"/>
                </a:solidFill>
                <a:latin typeface="Lucida Sans" pitchFamily="34" charset="0"/>
                <a:cs typeface="Arial" pitchFamily="34" charset="0"/>
              </a:rPr>
              <a:t>Mobility </a:t>
            </a:r>
            <a:r>
              <a:rPr lang="de-DE" altLang="de-DE" sz="1800" b="1" dirty="0" err="1" smtClean="0">
                <a:solidFill>
                  <a:srgbClr val="74A0BB"/>
                </a:solidFill>
                <a:latin typeface="Lucida Sans" pitchFamily="34" charset="0"/>
                <a:cs typeface="Arial" pitchFamily="34" charset="0"/>
              </a:rPr>
              <a:t>Stations</a:t>
            </a:r>
            <a:r>
              <a:rPr lang="de-DE" altLang="de-DE" sz="1800" b="1" dirty="0" smtClean="0">
                <a:solidFill>
                  <a:srgbClr val="74A0BB"/>
                </a:solidFill>
                <a:latin typeface="Lucida Sans" pitchFamily="34" charset="0"/>
                <a:cs typeface="Arial" pitchFamily="34" charset="0"/>
              </a:rPr>
              <a:t> Masterplan </a:t>
            </a:r>
            <a:r>
              <a:rPr lang="de-DE" altLang="de-DE" sz="1800" dirty="0" err="1" smtClean="0">
                <a:solidFill>
                  <a:srgbClr val="74A0BB"/>
                </a:solidFill>
                <a:latin typeface="Lucida Sans" pitchFamily="34" charset="0"/>
                <a:cs typeface="Arial" pitchFamily="34" charset="0"/>
              </a:rPr>
              <a:t>for</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the</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entire</a:t>
            </a:r>
            <a:r>
              <a:rPr lang="de-DE" altLang="de-DE" sz="1800" dirty="0" smtClean="0">
                <a:solidFill>
                  <a:srgbClr val="74A0BB"/>
                </a:solidFill>
                <a:latin typeface="Lucida Sans" pitchFamily="34" charset="0"/>
                <a:cs typeface="Arial" pitchFamily="34" charset="0"/>
              </a:rPr>
              <a:t> </a:t>
            </a:r>
            <a:r>
              <a:rPr lang="de-DE" altLang="de-DE" sz="1800" dirty="0">
                <a:solidFill>
                  <a:srgbClr val="74A0BB"/>
                </a:solidFill>
                <a:latin typeface="Lucida Sans" pitchFamily="34" charset="0"/>
                <a:cs typeface="Arial" pitchFamily="34" charset="0"/>
              </a:rPr>
              <a:t>C</a:t>
            </a:r>
            <a:r>
              <a:rPr lang="de-DE" altLang="de-DE" sz="1800" dirty="0" smtClean="0">
                <a:solidFill>
                  <a:srgbClr val="74A0BB"/>
                </a:solidFill>
                <a:latin typeface="Lucida Sans" pitchFamily="34" charset="0"/>
                <a:cs typeface="Arial" pitchFamily="34" charset="0"/>
              </a:rPr>
              <a:t>ity </a:t>
            </a:r>
            <a:r>
              <a:rPr lang="de-DE" altLang="de-DE" sz="1800" dirty="0" err="1" smtClean="0">
                <a:solidFill>
                  <a:srgbClr val="74A0BB"/>
                </a:solidFill>
                <a:latin typeface="Lucida Sans" pitchFamily="34" charset="0"/>
                <a:cs typeface="Arial" pitchFamily="34" charset="0"/>
              </a:rPr>
              <a:t>of</a:t>
            </a:r>
            <a:r>
              <a:rPr lang="de-DE" altLang="de-DE" sz="1800" dirty="0" smtClean="0">
                <a:solidFill>
                  <a:srgbClr val="74A0BB"/>
                </a:solidFill>
                <a:latin typeface="Lucida Sans" pitchFamily="34" charset="0"/>
                <a:cs typeface="Arial" pitchFamily="34" charset="0"/>
              </a:rPr>
              <a:t> Cologne in </a:t>
            </a:r>
            <a:r>
              <a:rPr lang="de-DE" altLang="de-DE" sz="1800" dirty="0" err="1" smtClean="0">
                <a:solidFill>
                  <a:srgbClr val="74A0BB"/>
                </a:solidFill>
                <a:latin typeface="Lucida Sans" pitchFamily="34" charset="0"/>
                <a:cs typeface="Arial" pitchFamily="34" charset="0"/>
              </a:rPr>
              <a:t>development</a:t>
            </a:r>
            <a:endParaRPr lang="de-DE" altLang="de-DE" sz="1800" dirty="0" smtClean="0">
              <a:solidFill>
                <a:srgbClr val="74A0BB"/>
              </a:solidFill>
              <a:latin typeface="Lucida Sans" pitchFamily="34" charset="0"/>
              <a:cs typeface="Arial" pitchFamily="34" charset="0"/>
            </a:endParaRPr>
          </a:p>
          <a:p>
            <a:pPr>
              <a:spcBef>
                <a:spcPct val="20000"/>
              </a:spcBef>
              <a:spcAft>
                <a:spcPts val="500"/>
              </a:spcAft>
              <a:buClr>
                <a:srgbClr val="F07D23"/>
              </a:buClr>
              <a:buSzPct val="100000"/>
              <a:buFont typeface="Wingdings" pitchFamily="2" charset="2"/>
              <a:buChar char="§"/>
            </a:pPr>
            <a:r>
              <a:rPr lang="de-DE" altLang="de-DE" sz="1800" b="1" dirty="0" smtClean="0">
                <a:solidFill>
                  <a:srgbClr val="74A0BB"/>
                </a:solidFill>
                <a:latin typeface="Lucida Sans" pitchFamily="34" charset="0"/>
                <a:cs typeface="Arial" pitchFamily="34" charset="0"/>
              </a:rPr>
              <a:t>E-Mobility</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is</a:t>
            </a:r>
            <a:r>
              <a:rPr lang="de-DE" altLang="de-DE" sz="1800" dirty="0" smtClean="0">
                <a:solidFill>
                  <a:srgbClr val="74A0BB"/>
                </a:solidFill>
                <a:latin typeface="Lucida Sans" pitchFamily="34" charset="0"/>
                <a:cs typeface="Arial" pitchFamily="34" charset="0"/>
              </a:rPr>
              <a:t> THE </a:t>
            </a:r>
            <a:r>
              <a:rPr lang="de-DE" altLang="de-DE" sz="1800" dirty="0" err="1" smtClean="0">
                <a:solidFill>
                  <a:srgbClr val="74A0BB"/>
                </a:solidFill>
                <a:latin typeface="Lucida Sans" pitchFamily="34" charset="0"/>
                <a:cs typeface="Arial" pitchFamily="34" charset="0"/>
              </a:rPr>
              <a:t>hot</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topic</a:t>
            </a:r>
            <a:endParaRPr lang="de-DE" altLang="de-DE" sz="1800" dirty="0" smtClean="0">
              <a:solidFill>
                <a:srgbClr val="74A0BB"/>
              </a:solidFill>
              <a:latin typeface="Lucida Sans" pitchFamily="34" charset="0"/>
              <a:cs typeface="Arial" pitchFamily="34" charset="0"/>
            </a:endParaRPr>
          </a:p>
          <a:p>
            <a:pPr>
              <a:spcBef>
                <a:spcPct val="20000"/>
              </a:spcBef>
              <a:spcAft>
                <a:spcPts val="500"/>
              </a:spcAft>
              <a:buClr>
                <a:srgbClr val="F07D23"/>
              </a:buClr>
              <a:buSzPct val="100000"/>
              <a:buFont typeface="Wingdings" pitchFamily="2" charset="2"/>
              <a:buChar char="§"/>
            </a:pPr>
            <a:r>
              <a:rPr lang="de-DE" altLang="de-DE" sz="1800" dirty="0" err="1" smtClean="0">
                <a:solidFill>
                  <a:srgbClr val="74A0BB"/>
                </a:solidFill>
                <a:latin typeface="Lucida Sans" pitchFamily="34" charset="0"/>
                <a:cs typeface="Arial" pitchFamily="34" charset="0"/>
              </a:rPr>
              <a:t>Use</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of</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data</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with</a:t>
            </a:r>
            <a:r>
              <a:rPr lang="de-DE" altLang="de-DE" sz="1800"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geographic</a:t>
            </a:r>
            <a:r>
              <a:rPr lang="de-DE" altLang="de-DE" sz="1800" b="1"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information</a:t>
            </a:r>
            <a:r>
              <a:rPr lang="de-DE" altLang="de-DE" sz="1800" b="1"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systems</a:t>
            </a:r>
            <a:r>
              <a:rPr lang="de-DE" altLang="de-DE" sz="1800" b="1" dirty="0" smtClean="0">
                <a:solidFill>
                  <a:srgbClr val="74A0BB"/>
                </a:solidFill>
                <a:latin typeface="Lucida Sans" pitchFamily="34" charset="0"/>
                <a:cs typeface="Arial" pitchFamily="34" charset="0"/>
              </a:rPr>
              <a:t> (GIS) </a:t>
            </a:r>
            <a:r>
              <a:rPr lang="de-DE" altLang="de-DE" sz="1800" dirty="0" err="1" smtClean="0">
                <a:solidFill>
                  <a:srgbClr val="74A0BB"/>
                </a:solidFill>
                <a:latin typeface="Lucida Sans" pitchFamily="34" charset="0"/>
                <a:cs typeface="Arial" pitchFamily="34" charset="0"/>
              </a:rPr>
              <a:t>tool</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to</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determine</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locations</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for</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mobility</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stations</a:t>
            </a:r>
            <a:endParaRPr lang="de-DE" altLang="de-DE" sz="1800" dirty="0" smtClean="0">
              <a:solidFill>
                <a:srgbClr val="74A0BB"/>
              </a:solidFill>
              <a:latin typeface="Lucida Sans" pitchFamily="34" charset="0"/>
              <a:cs typeface="Arial" pitchFamily="34" charset="0"/>
            </a:endParaRPr>
          </a:p>
          <a:p>
            <a:pPr>
              <a:spcBef>
                <a:spcPct val="20000"/>
              </a:spcBef>
              <a:spcAft>
                <a:spcPts val="500"/>
              </a:spcAft>
              <a:buClr>
                <a:srgbClr val="F07D23"/>
              </a:buClr>
              <a:buSzPct val="100000"/>
              <a:buFont typeface="Wingdings" pitchFamily="2" charset="2"/>
              <a:buChar char="§"/>
            </a:pPr>
            <a:r>
              <a:rPr lang="de-DE" altLang="de-DE" sz="1800" dirty="0" smtClean="0">
                <a:solidFill>
                  <a:srgbClr val="74A0BB"/>
                </a:solidFill>
                <a:latin typeface="Lucida Sans" pitchFamily="34" charset="0"/>
                <a:cs typeface="Arial" pitchFamily="34" charset="0"/>
              </a:rPr>
              <a:t>Deutsche </a:t>
            </a:r>
            <a:r>
              <a:rPr lang="de-DE" altLang="de-DE" sz="1800" dirty="0">
                <a:solidFill>
                  <a:srgbClr val="74A0BB"/>
                </a:solidFill>
                <a:latin typeface="Lucida Sans" pitchFamily="34" charset="0"/>
                <a:cs typeface="Arial" pitchFamily="34" charset="0"/>
              </a:rPr>
              <a:t>Post DHL </a:t>
            </a:r>
            <a:r>
              <a:rPr lang="de-DE" altLang="de-DE" sz="1800" dirty="0" err="1" smtClean="0">
                <a:solidFill>
                  <a:srgbClr val="74A0BB"/>
                </a:solidFill>
                <a:latin typeface="Lucida Sans" pitchFamily="34" charset="0"/>
                <a:cs typeface="Arial" pitchFamily="34" charset="0"/>
              </a:rPr>
              <a:t>Group‘s</a:t>
            </a:r>
            <a:r>
              <a:rPr lang="de-DE" altLang="de-DE" sz="1800"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quiet</a:t>
            </a:r>
            <a:r>
              <a:rPr lang="de-DE" altLang="de-DE" sz="1800" b="1" dirty="0" smtClean="0">
                <a:solidFill>
                  <a:srgbClr val="74A0BB"/>
                </a:solidFill>
                <a:latin typeface="Lucida Sans" pitchFamily="34" charset="0"/>
                <a:cs typeface="Arial" pitchFamily="34" charset="0"/>
              </a:rPr>
              <a:t> </a:t>
            </a:r>
            <a:r>
              <a:rPr lang="de-DE" altLang="de-DE" sz="1800" b="1" dirty="0" err="1">
                <a:solidFill>
                  <a:srgbClr val="74A0BB"/>
                </a:solidFill>
                <a:latin typeface="Lucida Sans" pitchFamily="34" charset="0"/>
                <a:cs typeface="Arial" pitchFamily="34" charset="0"/>
              </a:rPr>
              <a:t>and</a:t>
            </a:r>
            <a:r>
              <a:rPr lang="de-DE" altLang="de-DE" sz="1800" b="1" dirty="0">
                <a:solidFill>
                  <a:srgbClr val="74A0BB"/>
                </a:solidFill>
                <a:latin typeface="Lucida Sans" pitchFamily="34" charset="0"/>
                <a:cs typeface="Arial" pitchFamily="34" charset="0"/>
              </a:rPr>
              <a:t> clean </a:t>
            </a:r>
            <a:r>
              <a:rPr lang="de-DE" altLang="de-DE" sz="1800" b="1" dirty="0" err="1">
                <a:solidFill>
                  <a:srgbClr val="74A0BB"/>
                </a:solidFill>
                <a:latin typeface="Lucida Sans" pitchFamily="34" charset="0"/>
                <a:cs typeface="Arial" pitchFamily="34" charset="0"/>
              </a:rPr>
              <a:t>parcel</a:t>
            </a:r>
            <a:r>
              <a:rPr lang="de-DE" altLang="de-DE" sz="1800" b="1" dirty="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delivery</a:t>
            </a:r>
            <a:r>
              <a:rPr lang="de-DE" altLang="de-DE" sz="1800" b="1"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with</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green</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energy</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fed</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electric</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cars</a:t>
            </a:r>
            <a:r>
              <a:rPr lang="de-DE" altLang="de-DE" sz="1800" dirty="0" smtClean="0">
                <a:solidFill>
                  <a:srgbClr val="74A0BB"/>
                </a:solidFill>
                <a:latin typeface="Lucida Sans" pitchFamily="34" charset="0"/>
                <a:cs typeface="Arial" pitchFamily="34" charset="0"/>
              </a:rPr>
              <a:t> &amp; </a:t>
            </a:r>
            <a:r>
              <a:rPr lang="de-DE" altLang="de-DE" sz="1800" dirty="0" err="1" smtClean="0">
                <a:solidFill>
                  <a:srgbClr val="74A0BB"/>
                </a:solidFill>
                <a:latin typeface="Lucida Sans" pitchFamily="34" charset="0"/>
                <a:cs typeface="Arial" pitchFamily="34" charset="0"/>
              </a:rPr>
              <a:t>scooters</a:t>
            </a:r>
            <a:r>
              <a:rPr lang="de-DE" altLang="de-DE" sz="1800" dirty="0" smtClean="0">
                <a:solidFill>
                  <a:srgbClr val="74A0BB"/>
                </a:solidFill>
                <a:latin typeface="Lucida Sans" pitchFamily="34" charset="0"/>
                <a:cs typeface="Arial" pitchFamily="34" charset="0"/>
              </a:rPr>
              <a:t> </a:t>
            </a:r>
            <a:r>
              <a:rPr lang="de-DE" altLang="de-DE" sz="1800" dirty="0">
                <a:solidFill>
                  <a:srgbClr val="74A0BB"/>
                </a:solidFill>
                <a:latin typeface="Lucida Sans" pitchFamily="34" charset="0"/>
                <a:cs typeface="Arial" pitchFamily="34" charset="0"/>
              </a:rPr>
              <a:t>in Cologne </a:t>
            </a:r>
            <a:endParaRPr lang="de-DE" altLang="de-DE" sz="1800" dirty="0" smtClean="0">
              <a:solidFill>
                <a:srgbClr val="74A0BB"/>
              </a:solidFill>
              <a:latin typeface="Lucida Sans" pitchFamily="34" charset="0"/>
              <a:cs typeface="Arial" pitchFamily="34" charset="0"/>
            </a:endParaRPr>
          </a:p>
          <a:p>
            <a:pPr>
              <a:spcBef>
                <a:spcPct val="20000"/>
              </a:spcBef>
              <a:spcAft>
                <a:spcPts val="500"/>
              </a:spcAft>
              <a:buClr>
                <a:srgbClr val="F07D23"/>
              </a:buClr>
              <a:buSzPct val="100000"/>
              <a:buFont typeface="Wingdings" pitchFamily="2" charset="2"/>
              <a:buChar char="§"/>
            </a:pPr>
            <a:r>
              <a:rPr lang="de-DE" altLang="de-DE" sz="1800" dirty="0" smtClean="0">
                <a:solidFill>
                  <a:srgbClr val="74A0BB"/>
                </a:solidFill>
                <a:latin typeface="Lucida Sans" pitchFamily="34" charset="0"/>
                <a:cs typeface="Arial" pitchFamily="34" charset="0"/>
              </a:rPr>
              <a:t>Potential </a:t>
            </a:r>
            <a:r>
              <a:rPr lang="de-DE" altLang="de-DE" sz="1800" dirty="0" err="1" smtClean="0">
                <a:solidFill>
                  <a:srgbClr val="74A0BB"/>
                </a:solidFill>
                <a:latin typeface="Lucida Sans" pitchFamily="34" charset="0"/>
                <a:cs typeface="Arial" pitchFamily="34" charset="0"/>
              </a:rPr>
              <a:t>use</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of</a:t>
            </a:r>
            <a:r>
              <a:rPr lang="de-DE" altLang="de-DE" sz="1800"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street</a:t>
            </a:r>
            <a:r>
              <a:rPr lang="de-DE" altLang="de-DE" sz="1800" b="1"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scooters</a:t>
            </a:r>
            <a:r>
              <a:rPr lang="de-DE" altLang="de-DE" sz="1800" b="1"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for</a:t>
            </a:r>
            <a:r>
              <a:rPr lang="de-DE" altLang="de-DE" sz="1800" b="1"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city</a:t>
            </a:r>
            <a:r>
              <a:rPr lang="de-DE" altLang="de-DE" sz="1800" b="1"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administration</a:t>
            </a:r>
            <a:endParaRPr lang="de-DE" altLang="de-DE" sz="1800" b="1" dirty="0" smtClean="0">
              <a:solidFill>
                <a:srgbClr val="74A0BB"/>
              </a:solidFill>
              <a:latin typeface="Lucida Sans" pitchFamily="34" charset="0"/>
              <a:cs typeface="Arial" pitchFamily="34" charset="0"/>
            </a:endParaRPr>
          </a:p>
          <a:p>
            <a:pPr>
              <a:spcBef>
                <a:spcPct val="20000"/>
              </a:spcBef>
              <a:spcAft>
                <a:spcPts val="500"/>
              </a:spcAft>
              <a:buClr>
                <a:srgbClr val="F07D23"/>
              </a:buClr>
              <a:buSzPct val="100000"/>
              <a:buFont typeface="Wingdings" pitchFamily="2" charset="2"/>
              <a:buChar char="§"/>
            </a:pPr>
            <a:r>
              <a:rPr lang="de-DE" altLang="de-DE" sz="1800" dirty="0" err="1" smtClean="0">
                <a:solidFill>
                  <a:srgbClr val="74A0BB"/>
                </a:solidFill>
                <a:latin typeface="Lucida Sans" pitchFamily="34" charset="0"/>
                <a:cs typeface="Arial" pitchFamily="34" charset="0"/>
              </a:rPr>
              <a:t>Currently</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more</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than</a:t>
            </a:r>
            <a:r>
              <a:rPr lang="de-DE" altLang="de-DE" sz="1800" dirty="0" smtClean="0">
                <a:solidFill>
                  <a:srgbClr val="74A0BB"/>
                </a:solidFill>
                <a:latin typeface="Lucida Sans" pitchFamily="34" charset="0"/>
                <a:cs typeface="Arial" pitchFamily="34" charset="0"/>
              </a:rPr>
              <a:t> </a:t>
            </a:r>
            <a:r>
              <a:rPr lang="de-DE" altLang="de-DE" sz="1800" b="1" dirty="0" smtClean="0">
                <a:solidFill>
                  <a:srgbClr val="74A0BB"/>
                </a:solidFill>
                <a:latin typeface="Lucida Sans" pitchFamily="34" charset="0"/>
                <a:cs typeface="Arial" pitchFamily="34" charset="0"/>
              </a:rPr>
              <a:t>135 </a:t>
            </a:r>
            <a:r>
              <a:rPr lang="de-DE" altLang="de-DE" sz="1800" b="1" dirty="0" err="1">
                <a:solidFill>
                  <a:srgbClr val="74A0BB"/>
                </a:solidFill>
                <a:latin typeface="Lucida Sans" pitchFamily="34" charset="0"/>
                <a:cs typeface="Arial" pitchFamily="34" charset="0"/>
              </a:rPr>
              <a:t>c</a:t>
            </a:r>
            <a:r>
              <a:rPr lang="de-DE" altLang="de-DE" sz="1800" b="1" dirty="0" err="1" smtClean="0">
                <a:solidFill>
                  <a:srgbClr val="74A0BB"/>
                </a:solidFill>
                <a:latin typeface="Lucida Sans" pitchFamily="34" charset="0"/>
                <a:cs typeface="Arial" pitchFamily="34" charset="0"/>
              </a:rPr>
              <a:t>harging</a:t>
            </a:r>
            <a:r>
              <a:rPr lang="de-DE" altLang="de-DE" sz="1800" b="1" dirty="0" smtClean="0">
                <a:solidFill>
                  <a:srgbClr val="74A0BB"/>
                </a:solidFill>
                <a:latin typeface="Lucida Sans" pitchFamily="34" charset="0"/>
                <a:cs typeface="Arial" pitchFamily="34" charset="0"/>
              </a:rPr>
              <a:t> </a:t>
            </a:r>
            <a:r>
              <a:rPr lang="de-DE" altLang="de-DE" sz="1800" b="1" dirty="0" err="1" smtClean="0">
                <a:solidFill>
                  <a:srgbClr val="74A0BB"/>
                </a:solidFill>
                <a:latin typeface="Lucida Sans" pitchFamily="34" charset="0"/>
                <a:cs typeface="Arial" pitchFamily="34" charset="0"/>
              </a:rPr>
              <a:t>stations</a:t>
            </a:r>
            <a:r>
              <a:rPr lang="de-DE" altLang="de-DE" sz="1800" b="1"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with</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over</a:t>
            </a:r>
            <a:r>
              <a:rPr lang="de-DE" altLang="de-DE" sz="1800" dirty="0" smtClean="0">
                <a:solidFill>
                  <a:srgbClr val="74A0BB"/>
                </a:solidFill>
                <a:latin typeface="Lucida Sans" pitchFamily="34" charset="0"/>
                <a:cs typeface="Arial" pitchFamily="34" charset="0"/>
              </a:rPr>
              <a:t> 220 </a:t>
            </a:r>
            <a:r>
              <a:rPr lang="de-DE" altLang="de-DE" sz="1800" dirty="0" err="1" smtClean="0">
                <a:solidFill>
                  <a:srgbClr val="74A0BB"/>
                </a:solidFill>
                <a:latin typeface="Lucida Sans" pitchFamily="34" charset="0"/>
                <a:cs typeface="Arial" pitchFamily="34" charset="0"/>
              </a:rPr>
              <a:t>charging</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points</a:t>
            </a:r>
            <a:r>
              <a:rPr lang="de-DE" altLang="de-DE" sz="1800" dirty="0" smtClean="0">
                <a:solidFill>
                  <a:srgbClr val="74A0BB"/>
                </a:solidFill>
                <a:latin typeface="Lucida Sans" pitchFamily="34" charset="0"/>
                <a:cs typeface="Arial" pitchFamily="34" charset="0"/>
              </a:rPr>
              <a:t>, 2 </a:t>
            </a:r>
            <a:r>
              <a:rPr lang="de-DE" altLang="de-DE" sz="1800" dirty="0" err="1" smtClean="0">
                <a:solidFill>
                  <a:srgbClr val="74A0BB"/>
                </a:solidFill>
                <a:latin typeface="Lucida Sans" pitchFamily="34" charset="0"/>
                <a:cs typeface="Arial" pitchFamily="34" charset="0"/>
              </a:rPr>
              <a:t>of</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which</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are</a:t>
            </a:r>
            <a:r>
              <a:rPr lang="de-DE" altLang="de-DE" sz="1800" dirty="0" smtClean="0">
                <a:solidFill>
                  <a:srgbClr val="74A0BB"/>
                </a:solidFill>
                <a:latin typeface="Lucida Sans" pitchFamily="34" charset="0"/>
                <a:cs typeface="Arial" pitchFamily="34" charset="0"/>
              </a:rPr>
              <a:t> fast </a:t>
            </a:r>
            <a:r>
              <a:rPr lang="de-DE" altLang="de-DE" sz="1800" dirty="0" err="1" smtClean="0">
                <a:solidFill>
                  <a:srgbClr val="74A0BB"/>
                </a:solidFill>
                <a:latin typeface="Lucida Sans" pitchFamily="34" charset="0"/>
                <a:cs typeface="Arial" pitchFamily="34" charset="0"/>
              </a:rPr>
              <a:t>charging</a:t>
            </a:r>
            <a:endParaRPr lang="de-DE" altLang="de-DE" sz="1800" dirty="0" smtClean="0">
              <a:solidFill>
                <a:srgbClr val="74A0BB"/>
              </a:solidFill>
              <a:latin typeface="Lucida Sans" pitchFamily="34" charset="0"/>
              <a:cs typeface="Arial" pitchFamily="34" charset="0"/>
            </a:endParaRPr>
          </a:p>
          <a:p>
            <a:pPr>
              <a:spcBef>
                <a:spcPct val="20000"/>
              </a:spcBef>
              <a:spcAft>
                <a:spcPts val="500"/>
              </a:spcAft>
              <a:buClr>
                <a:srgbClr val="F07D23"/>
              </a:buClr>
              <a:buSzPct val="100000"/>
              <a:buFont typeface="Wingdings" pitchFamily="2" charset="2"/>
              <a:buChar char="§"/>
            </a:pPr>
            <a:r>
              <a:rPr lang="de-DE" altLang="de-DE" sz="1800" dirty="0" smtClean="0">
                <a:solidFill>
                  <a:srgbClr val="74A0BB"/>
                </a:solidFill>
                <a:latin typeface="Lucida Sans" pitchFamily="34" charset="0"/>
                <a:cs typeface="Arial" pitchFamily="34" charset="0"/>
              </a:rPr>
              <a:t>11 </a:t>
            </a:r>
            <a:r>
              <a:rPr lang="de-DE" altLang="de-DE" sz="1800" dirty="0" err="1" smtClean="0">
                <a:solidFill>
                  <a:srgbClr val="74A0BB"/>
                </a:solidFill>
                <a:latin typeface="Lucida Sans" pitchFamily="34" charset="0"/>
                <a:cs typeface="Arial" pitchFamily="34" charset="0"/>
              </a:rPr>
              <a:t>charging</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stations</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for</a:t>
            </a:r>
            <a:r>
              <a:rPr lang="de-DE" altLang="de-DE" sz="1800" dirty="0" smtClean="0">
                <a:solidFill>
                  <a:srgbClr val="74A0BB"/>
                </a:solidFill>
                <a:latin typeface="Lucida Sans" pitchFamily="34" charset="0"/>
                <a:cs typeface="Arial" pitchFamily="34" charset="0"/>
              </a:rPr>
              <a:t> </a:t>
            </a:r>
            <a:r>
              <a:rPr lang="de-DE" altLang="de-DE" sz="1800" b="1" dirty="0" smtClean="0">
                <a:solidFill>
                  <a:srgbClr val="74A0BB"/>
                </a:solidFill>
                <a:latin typeface="Lucida Sans" pitchFamily="34" charset="0"/>
                <a:cs typeface="Arial" pitchFamily="34" charset="0"/>
              </a:rPr>
              <a:t>E-bus</a:t>
            </a:r>
          </a:p>
          <a:p>
            <a:pPr>
              <a:spcBef>
                <a:spcPct val="20000"/>
              </a:spcBef>
              <a:spcAft>
                <a:spcPts val="500"/>
              </a:spcAft>
              <a:buClr>
                <a:srgbClr val="F07D23"/>
              </a:buClr>
              <a:buSzPct val="100000"/>
              <a:buFont typeface="Wingdings" pitchFamily="2" charset="2"/>
              <a:buChar char="§"/>
            </a:pPr>
            <a:r>
              <a:rPr lang="de-DE" altLang="de-DE" sz="1800" dirty="0" smtClean="0">
                <a:solidFill>
                  <a:srgbClr val="74A0BB"/>
                </a:solidFill>
                <a:latin typeface="Lucida Sans" pitchFamily="34" charset="0"/>
                <a:cs typeface="Arial" pitchFamily="34" charset="0"/>
              </a:rPr>
              <a:t>11 </a:t>
            </a:r>
            <a:r>
              <a:rPr lang="de-DE" altLang="de-DE" sz="1800" dirty="0" err="1" smtClean="0">
                <a:solidFill>
                  <a:srgbClr val="74A0BB"/>
                </a:solidFill>
                <a:latin typeface="Lucida Sans" pitchFamily="34" charset="0"/>
                <a:cs typeface="Arial" pitchFamily="34" charset="0"/>
              </a:rPr>
              <a:t>charging</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stations</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for</a:t>
            </a:r>
            <a:r>
              <a:rPr lang="de-DE" altLang="de-DE" sz="1800" dirty="0" smtClean="0">
                <a:solidFill>
                  <a:srgbClr val="74A0BB"/>
                </a:solidFill>
                <a:latin typeface="Lucida Sans" pitchFamily="34" charset="0"/>
                <a:cs typeface="Arial" pitchFamily="34" charset="0"/>
              </a:rPr>
              <a:t> 33 </a:t>
            </a:r>
            <a:r>
              <a:rPr lang="de-DE" altLang="de-DE" sz="1800" b="1" dirty="0" err="1" smtClean="0">
                <a:solidFill>
                  <a:srgbClr val="74A0BB"/>
                </a:solidFill>
                <a:latin typeface="Lucida Sans" pitchFamily="34" charset="0"/>
                <a:cs typeface="Arial" pitchFamily="34" charset="0"/>
              </a:rPr>
              <a:t>boats</a:t>
            </a:r>
            <a:endParaRPr lang="de-DE" altLang="de-DE" sz="1800" b="1" dirty="0" smtClean="0">
              <a:solidFill>
                <a:srgbClr val="74A0BB"/>
              </a:solidFill>
              <a:latin typeface="Lucida Sans" pitchFamily="34" charset="0"/>
              <a:cs typeface="Arial" pitchFamily="34" charset="0"/>
            </a:endParaRPr>
          </a:p>
          <a:p>
            <a:pPr>
              <a:spcBef>
                <a:spcPct val="20000"/>
              </a:spcBef>
              <a:spcAft>
                <a:spcPts val="500"/>
              </a:spcAft>
              <a:buClr>
                <a:srgbClr val="F07D23"/>
              </a:buClr>
              <a:buSzPct val="100000"/>
              <a:buFont typeface="Wingdings" pitchFamily="2" charset="2"/>
              <a:buChar char="§"/>
            </a:pPr>
            <a:r>
              <a:rPr lang="de-DE" altLang="de-DE" sz="1800" b="1" dirty="0" smtClean="0">
                <a:solidFill>
                  <a:srgbClr val="74A0BB"/>
                </a:solidFill>
                <a:latin typeface="Lucida Sans" pitchFamily="34" charset="0"/>
                <a:cs typeface="Arial" pitchFamily="34" charset="0"/>
              </a:rPr>
              <a:t>City Council </a:t>
            </a:r>
            <a:r>
              <a:rPr lang="de-DE" altLang="de-DE" sz="1800" b="1" dirty="0" err="1" smtClean="0">
                <a:solidFill>
                  <a:srgbClr val="74A0BB"/>
                </a:solidFill>
                <a:latin typeface="Lucida Sans" pitchFamily="34" charset="0"/>
                <a:cs typeface="Arial" pitchFamily="34" charset="0"/>
              </a:rPr>
              <a:t>decision</a:t>
            </a:r>
            <a:r>
              <a:rPr lang="de-DE" altLang="de-DE" sz="1800" b="1"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to</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implement</a:t>
            </a:r>
            <a:r>
              <a:rPr lang="de-DE" altLang="de-DE" sz="1800" dirty="0" smtClean="0">
                <a:solidFill>
                  <a:srgbClr val="74A0BB"/>
                </a:solidFill>
                <a:latin typeface="Lucida Sans" pitchFamily="34" charset="0"/>
                <a:cs typeface="Arial" pitchFamily="34" charset="0"/>
              </a:rPr>
              <a:t> 400 </a:t>
            </a:r>
            <a:r>
              <a:rPr lang="de-DE" altLang="de-DE" sz="1800" dirty="0" err="1" smtClean="0">
                <a:solidFill>
                  <a:srgbClr val="74A0BB"/>
                </a:solidFill>
                <a:latin typeface="Lucida Sans" pitchFamily="34" charset="0"/>
                <a:cs typeface="Arial" pitchFamily="34" charset="0"/>
              </a:rPr>
              <a:t>spaces</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for</a:t>
            </a:r>
            <a:r>
              <a:rPr lang="de-DE" altLang="de-DE" sz="1800" dirty="0" smtClean="0">
                <a:solidFill>
                  <a:srgbClr val="74A0BB"/>
                </a:solidFill>
                <a:latin typeface="Lucida Sans" pitchFamily="34" charset="0"/>
                <a:cs typeface="Arial" pitchFamily="34" charset="0"/>
              </a:rPr>
              <a:t> EVs on </a:t>
            </a:r>
            <a:r>
              <a:rPr lang="de-DE" altLang="de-DE" sz="1800" dirty="0" err="1" smtClean="0">
                <a:solidFill>
                  <a:srgbClr val="74A0BB"/>
                </a:solidFill>
                <a:latin typeface="Lucida Sans" pitchFamily="34" charset="0"/>
                <a:cs typeface="Arial" pitchFamily="34" charset="0"/>
              </a:rPr>
              <a:t>public</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lands</a:t>
            </a:r>
            <a:r>
              <a:rPr lang="de-DE" altLang="de-DE" sz="1800" dirty="0" smtClean="0">
                <a:solidFill>
                  <a:srgbClr val="74A0BB"/>
                </a:solidFill>
                <a:latin typeface="Lucida Sans" pitchFamily="34" charset="0"/>
                <a:cs typeface="Arial" pitchFamily="34" charset="0"/>
              </a:rPr>
              <a:t> </a:t>
            </a:r>
            <a:r>
              <a:rPr lang="de-DE" altLang="de-DE" sz="1800" dirty="0" err="1" smtClean="0">
                <a:solidFill>
                  <a:srgbClr val="74A0BB"/>
                </a:solidFill>
                <a:latin typeface="Lucida Sans" pitchFamily="34" charset="0"/>
                <a:cs typeface="Arial" pitchFamily="34" charset="0"/>
              </a:rPr>
              <a:t>by</a:t>
            </a:r>
            <a:r>
              <a:rPr lang="de-DE" altLang="de-DE" sz="1800" dirty="0" smtClean="0">
                <a:solidFill>
                  <a:srgbClr val="74A0BB"/>
                </a:solidFill>
                <a:latin typeface="Lucida Sans" pitchFamily="34" charset="0"/>
                <a:cs typeface="Arial" pitchFamily="34" charset="0"/>
              </a:rPr>
              <a:t> 2020</a:t>
            </a:r>
          </a:p>
        </p:txBody>
      </p:sp>
    </p:spTree>
    <p:extLst>
      <p:ext uri="{BB962C8B-B14F-4D97-AF65-F5344CB8AC3E}">
        <p14:creationId xmlns:p14="http://schemas.microsoft.com/office/powerpoint/2010/main" xmlns="" val="26305794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500"/>
                                        <p:tgtEl>
                                          <p:spTgt spid="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6" end="6"/>
                                            </p:txEl>
                                          </p:spTgt>
                                        </p:tgtEl>
                                        <p:attrNameLst>
                                          <p:attrName>style.visibility</p:attrName>
                                        </p:attrNameLst>
                                      </p:cBhvr>
                                      <p:to>
                                        <p:strVal val="visible"/>
                                      </p:to>
                                    </p:set>
                                    <p:animEffect transition="in" filter="fade">
                                      <p:cBhvr>
                                        <p:cTn id="37" dur="500"/>
                                        <p:tgtEl>
                                          <p:spTgt spid="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500"/>
                                        <p:tgtEl>
                                          <p:spTgt spid="2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animEffect transition="in" filter="fade">
                                      <p:cBhvr>
                                        <p:cTn id="47"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1"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Bike Mobility Roll-out  &amp; </a:t>
            </a:r>
            <a:r>
              <a:rPr lang="de-DE" altLang="de-DE" dirty="0" err="1" smtClean="0">
                <a:latin typeface="Lucida Sans" pitchFamily="34" charset="0"/>
                <a:ea typeface="ＭＳ Ｐゴシック" pitchFamily="34" charset="-128"/>
                <a:cs typeface="Arial" pitchFamily="34" charset="0"/>
              </a:rPr>
              <a:t>Conclusions</a:t>
            </a:r>
            <a:r>
              <a:rPr lang="de-DE" altLang="de-DE" dirty="0" smtClean="0">
                <a:latin typeface="Lucida Sans" pitchFamily="34" charset="0"/>
                <a:ea typeface="ＭＳ Ｐゴシック" pitchFamily="34" charset="-128"/>
                <a:cs typeface="Arial" pitchFamily="34" charset="0"/>
              </a:rPr>
              <a:t> -  Cologne</a:t>
            </a:r>
          </a:p>
        </p:txBody>
      </p:sp>
      <p:grpSp>
        <p:nvGrpSpPr>
          <p:cNvPr id="8" name="Gruppieren 7"/>
          <p:cNvGrpSpPr/>
          <p:nvPr/>
        </p:nvGrpSpPr>
        <p:grpSpPr>
          <a:xfrm>
            <a:off x="4427984" y="1052736"/>
            <a:ext cx="4309451" cy="5106154"/>
            <a:chOff x="9396536" y="1167897"/>
            <a:chExt cx="4309451" cy="5106154"/>
          </a:xfrm>
        </p:grpSpPr>
        <p:pic>
          <p:nvPicPr>
            <p:cNvPr id="9" name="Picture 4"/>
            <p:cNvPicPr>
              <a:picLocks noChangeAspect="1" noChangeArrowheads="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xmlns=""/>
                </a:ext>
              </a:extLst>
            </a:blip>
            <a:srcRect l="1635" t="2437" r="1824" b="2290"/>
            <a:stretch/>
          </p:blipFill>
          <p:spPr bwMode="auto">
            <a:xfrm>
              <a:off x="9396536" y="1167897"/>
              <a:ext cx="4309451" cy="510615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hteck 9"/>
            <p:cNvSpPr/>
            <p:nvPr/>
          </p:nvSpPr>
          <p:spPr>
            <a:xfrm>
              <a:off x="9468544" y="5157192"/>
              <a:ext cx="1368152" cy="1116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p:nvPr/>
          </p:nvSpPr>
          <p:spPr>
            <a:xfrm>
              <a:off x="13212960" y="3155133"/>
              <a:ext cx="493027" cy="417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5" name="Inhaltsplatzhalter 2"/>
          <p:cNvSpPr txBox="1">
            <a:spLocks/>
          </p:cNvSpPr>
          <p:nvPr/>
        </p:nvSpPr>
        <p:spPr bwMode="auto">
          <a:xfrm>
            <a:off x="323528" y="1124744"/>
            <a:ext cx="6768752" cy="3913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358775" indent="-342900" eaLnBrk="0" hangingPunct="0">
              <a:defRPr sz="2400">
                <a:solidFill>
                  <a:schemeClr val="tx1"/>
                </a:solidFill>
                <a:latin typeface="Arial" pitchFamily="34" charset="0"/>
                <a:ea typeface="ＭＳ Ｐゴシック" pitchFamily="34" charset="-128"/>
              </a:defRPr>
            </a:lvl2pPr>
            <a:lvl3pPr marL="968375" indent="-285750" eaLnBrk="0" hangingPunct="0">
              <a:defRPr sz="2400">
                <a:solidFill>
                  <a:schemeClr val="tx1"/>
                </a:solidFill>
                <a:latin typeface="Arial" pitchFamily="34" charset="0"/>
                <a:ea typeface="ＭＳ Ｐゴシック" pitchFamily="34" charset="-128"/>
              </a:defRPr>
            </a:lvl3pPr>
            <a:lvl4pPr marL="935038" indent="146050" eaLnBrk="0" hangingPunct="0">
              <a:defRPr sz="2400">
                <a:solidFill>
                  <a:schemeClr val="tx1"/>
                </a:solidFill>
                <a:latin typeface="Arial" pitchFamily="34" charset="0"/>
                <a:ea typeface="ＭＳ Ｐゴシック" pitchFamily="34" charset="-128"/>
              </a:defRPr>
            </a:lvl4pPr>
            <a:lvl5pPr marL="358775" indent="1470025" eaLnBrk="0" hangingPunct="0">
              <a:defRPr sz="2400">
                <a:solidFill>
                  <a:schemeClr val="tx1"/>
                </a:solidFill>
                <a:latin typeface="Arial" pitchFamily="34" charset="0"/>
                <a:ea typeface="ＭＳ Ｐゴシック" pitchFamily="34" charset="-128"/>
              </a:defRPr>
            </a:lvl5pPr>
            <a:lvl6pPr marL="8159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12731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7303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2187575" indent="14700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spcBef>
                <a:spcPts val="600"/>
              </a:spcBef>
              <a:spcAft>
                <a:spcPts val="600"/>
              </a:spcAft>
              <a:buClr>
                <a:srgbClr val="F07D23"/>
              </a:buClr>
              <a:buSzPct val="100000"/>
            </a:pPr>
            <a:r>
              <a:rPr lang="sv-SE" sz="1800" b="1" dirty="0">
                <a:solidFill>
                  <a:srgbClr val="007195"/>
                </a:solidFill>
                <a:latin typeface="Lucida Sans" pitchFamily="34" charset="0"/>
                <a:cs typeface="Arial" pitchFamily="34" charset="0"/>
              </a:rPr>
              <a:t>Conclusions: </a:t>
            </a:r>
          </a:p>
          <a:p>
            <a:pPr>
              <a:spcBef>
                <a:spcPts val="600"/>
              </a:spcBef>
              <a:spcAft>
                <a:spcPts val="600"/>
              </a:spcAft>
              <a:buClr>
                <a:srgbClr val="F07D23"/>
              </a:buClr>
              <a:buSzPct val="100000"/>
              <a:buFont typeface="Wingdings" pitchFamily="2" charset="2"/>
              <a:buChar char="§"/>
            </a:pPr>
            <a:r>
              <a:rPr lang="sv-SE" altLang="sv-SE" sz="1600" b="1" dirty="0" smtClean="0">
                <a:solidFill>
                  <a:srgbClr val="74A0BB"/>
                </a:solidFill>
                <a:latin typeface="Lucida Sans" pitchFamily="34" charset="0"/>
                <a:cs typeface="Arial" pitchFamily="34" charset="0"/>
              </a:rPr>
              <a:t>Emergence </a:t>
            </a:r>
            <a:r>
              <a:rPr lang="sv-SE" altLang="sv-SE" sz="1600" b="1" dirty="0">
                <a:solidFill>
                  <a:srgbClr val="74A0BB"/>
                </a:solidFill>
                <a:latin typeface="Lucida Sans" pitchFamily="34" charset="0"/>
                <a:cs typeface="Arial" pitchFamily="34" charset="0"/>
              </a:rPr>
              <a:t>of </a:t>
            </a:r>
            <a:r>
              <a:rPr lang="sv-SE" altLang="sv-SE" sz="1600" b="1" dirty="0">
                <a:solidFill>
                  <a:srgbClr val="007195"/>
                </a:solidFill>
                <a:latin typeface="Lucida Sans" pitchFamily="34" charset="0"/>
                <a:cs typeface="Arial" pitchFamily="34" charset="0"/>
              </a:rPr>
              <a:t>new</a:t>
            </a:r>
            <a:r>
              <a:rPr lang="sv-SE" altLang="sv-SE" sz="1600" b="1" dirty="0">
                <a:solidFill>
                  <a:srgbClr val="74A0BB"/>
                </a:solidFill>
                <a:latin typeface="Lucida Sans" pitchFamily="34" charset="0"/>
                <a:cs typeface="Arial" pitchFamily="34" charset="0"/>
              </a:rPr>
              <a:t> actors and services complicated but may help diversification of mobility services</a:t>
            </a:r>
          </a:p>
          <a:p>
            <a:pPr>
              <a:spcBef>
                <a:spcPts val="600"/>
              </a:spcBef>
              <a:spcAft>
                <a:spcPts val="600"/>
              </a:spcAft>
              <a:buClr>
                <a:srgbClr val="F07D23"/>
              </a:buClr>
              <a:buSzPct val="100000"/>
              <a:buFont typeface="Wingdings" pitchFamily="2" charset="2"/>
              <a:buChar char="§"/>
            </a:pPr>
            <a:r>
              <a:rPr lang="sv-SE" sz="1600" b="1" dirty="0" smtClean="0">
                <a:solidFill>
                  <a:srgbClr val="74A0BB"/>
                </a:solidFill>
                <a:latin typeface="Lucida Sans" pitchFamily="34" charset="0"/>
                <a:cs typeface="Arial" pitchFamily="34" charset="0"/>
              </a:rPr>
              <a:t>Rules </a:t>
            </a:r>
            <a:r>
              <a:rPr lang="sv-SE" sz="1600" b="1" dirty="0">
                <a:solidFill>
                  <a:srgbClr val="74A0BB"/>
                </a:solidFill>
                <a:latin typeface="Lucida Sans" pitchFamily="34" charset="0"/>
                <a:cs typeface="Arial" pitchFamily="34" charset="0"/>
              </a:rPr>
              <a:t>concerning use of </a:t>
            </a:r>
            <a:r>
              <a:rPr lang="sv-SE" sz="1600" b="1" dirty="0">
                <a:solidFill>
                  <a:srgbClr val="007195"/>
                </a:solidFill>
                <a:latin typeface="Lucida Sans" pitchFamily="34" charset="0"/>
                <a:cs typeface="Arial" pitchFamily="34" charset="0"/>
              </a:rPr>
              <a:t>public land</a:t>
            </a:r>
            <a:r>
              <a:rPr lang="sv-SE" sz="1600" b="1" dirty="0">
                <a:solidFill>
                  <a:srgbClr val="74A0BB"/>
                </a:solidFill>
                <a:latin typeface="Lucida Sans" pitchFamily="34" charset="0"/>
                <a:cs typeface="Arial" pitchFamily="34" charset="0"/>
              </a:rPr>
              <a:t> and administrative processes are barriers to rapid </a:t>
            </a:r>
            <a:r>
              <a:rPr lang="sv-SE" sz="1600" b="1" dirty="0" smtClean="0">
                <a:solidFill>
                  <a:srgbClr val="74A0BB"/>
                </a:solidFill>
                <a:latin typeface="Lucida Sans" pitchFamily="34" charset="0"/>
                <a:cs typeface="Arial" pitchFamily="34" charset="0"/>
              </a:rPr>
              <a:t>transition</a:t>
            </a:r>
          </a:p>
          <a:p>
            <a:pPr>
              <a:spcBef>
                <a:spcPts val="600"/>
              </a:spcBef>
              <a:spcAft>
                <a:spcPts val="600"/>
              </a:spcAft>
              <a:buClr>
                <a:srgbClr val="F07D23"/>
              </a:buClr>
              <a:buSzPct val="100000"/>
              <a:buFont typeface="Wingdings" pitchFamily="2" charset="2"/>
              <a:buChar char="§"/>
            </a:pPr>
            <a:r>
              <a:rPr lang="sv-SE" sz="1600" b="1" dirty="0">
                <a:solidFill>
                  <a:srgbClr val="007195"/>
                </a:solidFill>
                <a:latin typeface="Lucida Sans" pitchFamily="34" charset="0"/>
                <a:cs typeface="Arial" pitchFamily="34" charset="0"/>
              </a:rPr>
              <a:t>Regulations</a:t>
            </a:r>
            <a:r>
              <a:rPr lang="sv-SE" sz="1600" b="1" dirty="0">
                <a:solidFill>
                  <a:srgbClr val="74A0BB"/>
                </a:solidFill>
                <a:latin typeface="Lucida Sans" pitchFamily="34" charset="0"/>
                <a:cs typeface="Arial" pitchFamily="34" charset="0"/>
              </a:rPr>
              <a:t> may not </a:t>
            </a:r>
            <a:r>
              <a:rPr lang="sv-SE" sz="1600" b="1" dirty="0" smtClean="0">
                <a:solidFill>
                  <a:srgbClr val="74A0BB"/>
                </a:solidFill>
                <a:latin typeface="Lucida Sans" pitchFamily="34" charset="0"/>
                <a:cs typeface="Arial" pitchFamily="34" charset="0"/>
              </a:rPr>
              <a:t>be </a:t>
            </a:r>
            <a:r>
              <a:rPr lang="sv-SE" sz="1600" b="1" dirty="0">
                <a:solidFill>
                  <a:srgbClr val="74A0BB"/>
                </a:solidFill>
                <a:latin typeface="Lucida Sans" pitchFamily="34" charset="0"/>
                <a:cs typeface="Arial" pitchFamily="34" charset="0"/>
              </a:rPr>
              <a:t>adapted to support e-vehicles</a:t>
            </a:r>
            <a:r>
              <a:rPr lang="sv-SE" sz="1600" b="1" dirty="0" smtClean="0">
                <a:solidFill>
                  <a:srgbClr val="74A0BB"/>
                </a:solidFill>
                <a:latin typeface="Lucida Sans" pitchFamily="34" charset="0"/>
                <a:cs typeface="Arial" pitchFamily="34" charset="0"/>
              </a:rPr>
              <a:t>/ alternative fuels</a:t>
            </a:r>
          </a:p>
          <a:p>
            <a:pPr marL="0" indent="0">
              <a:spcBef>
                <a:spcPts val="600"/>
              </a:spcBef>
              <a:spcAft>
                <a:spcPts val="600"/>
              </a:spcAft>
              <a:buClr>
                <a:srgbClr val="F07D23"/>
              </a:buClr>
              <a:buSzPct val="100000"/>
            </a:pPr>
            <a:r>
              <a:rPr lang="sv-SE" sz="1800" b="1" dirty="0">
                <a:solidFill>
                  <a:srgbClr val="007195"/>
                </a:solidFill>
                <a:latin typeface="Lucida Sans" pitchFamily="34" charset="0"/>
                <a:cs typeface="Arial" pitchFamily="34" charset="0"/>
              </a:rPr>
              <a:t>Possible solutions: </a:t>
            </a:r>
          </a:p>
          <a:p>
            <a:pPr>
              <a:spcBef>
                <a:spcPts val="600"/>
              </a:spcBef>
              <a:spcAft>
                <a:spcPts val="600"/>
              </a:spcAft>
              <a:buClr>
                <a:srgbClr val="F07D23"/>
              </a:buClr>
              <a:buSzPct val="100000"/>
              <a:buFont typeface="Wingdings" pitchFamily="2" charset="2"/>
              <a:buChar char="§"/>
            </a:pPr>
            <a:r>
              <a:rPr lang="sv-SE" sz="1600" b="1" dirty="0" smtClean="0">
                <a:solidFill>
                  <a:srgbClr val="74A0BB"/>
                </a:solidFill>
                <a:latin typeface="Lucida Sans" pitchFamily="34" charset="0"/>
                <a:cs typeface="Arial" pitchFamily="34" charset="0"/>
              </a:rPr>
              <a:t>Address </a:t>
            </a:r>
            <a:r>
              <a:rPr lang="sv-SE" sz="1600" b="1" dirty="0">
                <a:solidFill>
                  <a:srgbClr val="74A0BB"/>
                </a:solidFill>
                <a:latin typeface="Lucida Sans" pitchFamily="34" charset="0"/>
                <a:cs typeface="Arial" pitchFamily="34" charset="0"/>
              </a:rPr>
              <a:t>structural barriers to implementation through e.g. </a:t>
            </a:r>
            <a:r>
              <a:rPr lang="sv-SE" sz="1600" b="1" dirty="0" smtClean="0">
                <a:solidFill>
                  <a:srgbClr val="74A0BB"/>
                </a:solidFill>
                <a:latin typeface="Lucida Sans" pitchFamily="34" charset="0"/>
                <a:cs typeface="Arial" pitchFamily="34" charset="0"/>
              </a:rPr>
              <a:t> </a:t>
            </a:r>
            <a:r>
              <a:rPr lang="sv-SE" sz="1600" b="1" dirty="0" smtClean="0">
                <a:solidFill>
                  <a:srgbClr val="007195"/>
                </a:solidFill>
                <a:latin typeface="Lucida Sans" pitchFamily="34" charset="0"/>
                <a:cs typeface="Arial" pitchFamily="34" charset="0"/>
              </a:rPr>
              <a:t>fast-track </a:t>
            </a:r>
            <a:r>
              <a:rPr lang="sv-SE" sz="1600" b="1" dirty="0">
                <a:solidFill>
                  <a:srgbClr val="007195"/>
                </a:solidFill>
                <a:latin typeface="Lucida Sans" pitchFamily="34" charset="0"/>
                <a:cs typeface="Arial" pitchFamily="34" charset="0"/>
              </a:rPr>
              <a:t>planning </a:t>
            </a:r>
            <a:r>
              <a:rPr lang="sv-SE" sz="1600" b="1" dirty="0">
                <a:solidFill>
                  <a:srgbClr val="74A0BB"/>
                </a:solidFill>
                <a:latin typeface="Lucida Sans" pitchFamily="34" charset="0"/>
                <a:cs typeface="Arial" pitchFamily="34" charset="0"/>
              </a:rPr>
              <a:t>and permitting processes </a:t>
            </a:r>
            <a:endParaRPr lang="sv-SE" sz="1600" b="1" dirty="0" smtClean="0">
              <a:solidFill>
                <a:srgbClr val="74A0BB"/>
              </a:solidFill>
              <a:latin typeface="Lucida Sans" pitchFamily="34" charset="0"/>
              <a:cs typeface="Arial" pitchFamily="34" charset="0"/>
            </a:endParaRPr>
          </a:p>
          <a:p>
            <a:pPr>
              <a:spcBef>
                <a:spcPts val="600"/>
              </a:spcBef>
              <a:spcAft>
                <a:spcPts val="600"/>
              </a:spcAft>
              <a:buClr>
                <a:srgbClr val="F07D23"/>
              </a:buClr>
              <a:buSzPct val="100000"/>
              <a:buFont typeface="Wingdings" pitchFamily="2" charset="2"/>
              <a:buChar char="§"/>
            </a:pPr>
            <a:r>
              <a:rPr lang="sv-SE" sz="1600" b="1" dirty="0">
                <a:solidFill>
                  <a:srgbClr val="007195"/>
                </a:solidFill>
                <a:latin typeface="Lucida Sans" pitchFamily="34" charset="0"/>
                <a:cs typeface="Arial" pitchFamily="34" charset="0"/>
              </a:rPr>
              <a:t>Involve residents </a:t>
            </a:r>
            <a:r>
              <a:rPr lang="sv-SE" sz="1600" b="1" dirty="0">
                <a:solidFill>
                  <a:srgbClr val="74A0BB"/>
                </a:solidFill>
                <a:latin typeface="Lucida Sans" pitchFamily="34" charset="0"/>
                <a:cs typeface="Arial" pitchFamily="34" charset="0"/>
              </a:rPr>
              <a:t>in strategic planning of mobility </a:t>
            </a:r>
            <a:r>
              <a:rPr lang="sv-SE" sz="1600" b="1" dirty="0" smtClean="0">
                <a:solidFill>
                  <a:srgbClr val="74A0BB"/>
                </a:solidFill>
                <a:latin typeface="Lucida Sans" pitchFamily="34" charset="0"/>
                <a:cs typeface="Arial" pitchFamily="34" charset="0"/>
              </a:rPr>
              <a:t>services</a:t>
            </a:r>
            <a:endParaRPr lang="de-DE" altLang="de-DE" sz="1600" b="1" dirty="0">
              <a:solidFill>
                <a:srgbClr val="74A0BB"/>
              </a:solidFill>
              <a:latin typeface="Lucida Sans" pitchFamily="34" charset="0"/>
              <a:cs typeface="Arial" pitchFamily="34" charset="0"/>
            </a:endParaRPr>
          </a:p>
        </p:txBody>
      </p:sp>
    </p:spTree>
    <p:extLst>
      <p:ext uri="{BB962C8B-B14F-4D97-AF65-F5344CB8AC3E}">
        <p14:creationId xmlns:p14="http://schemas.microsoft.com/office/powerpoint/2010/main" xmlns="" val="19621150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500"/>
                                        <p:tgtEl>
                                          <p:spTgt spid="1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fade">
                                      <p:cBhvr>
                                        <p:cTn id="24" dur="500"/>
                                        <p:tgtEl>
                                          <p:spTgt spid="1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fade">
                                      <p:cBhvr>
                                        <p:cTn id="2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p:cNvSpPr>
            <a:spLocks noGrp="1"/>
          </p:cNvSpPr>
          <p:nvPr>
            <p:ph type="title"/>
          </p:nvPr>
        </p:nvSpPr>
        <p:spPr bwMode="auto">
          <a:xfrm>
            <a:off x="250825" y="476250"/>
            <a:ext cx="6203950"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err="1" smtClean="0">
                <a:latin typeface="Lucida Sans" pitchFamily="34" charset="0"/>
                <a:ea typeface="ＭＳ Ｐゴシック" pitchFamily="34" charset="-128"/>
                <a:cs typeface="Arial" pitchFamily="34" charset="0"/>
              </a:rPr>
              <a:t>Thank</a:t>
            </a:r>
            <a:r>
              <a:rPr lang="de-DE" altLang="de-DE" dirty="0" smtClean="0">
                <a:latin typeface="Lucida Sans" pitchFamily="34" charset="0"/>
                <a:ea typeface="ＭＳ Ｐゴシック" pitchFamily="34" charset="-128"/>
                <a:cs typeface="Arial" pitchFamily="34" charset="0"/>
              </a:rPr>
              <a:t> </a:t>
            </a:r>
            <a:r>
              <a:rPr lang="de-DE" altLang="de-DE" dirty="0" err="1" smtClean="0">
                <a:latin typeface="Lucida Sans" pitchFamily="34" charset="0"/>
                <a:ea typeface="ＭＳ Ｐゴシック" pitchFamily="34" charset="-128"/>
                <a:cs typeface="Arial" pitchFamily="34" charset="0"/>
              </a:rPr>
              <a:t>you</a:t>
            </a:r>
            <a:r>
              <a:rPr lang="de-DE" altLang="de-DE" dirty="0" smtClean="0">
                <a:latin typeface="Lucida Sans" pitchFamily="34" charset="0"/>
                <a:ea typeface="ＭＳ Ｐゴシック" pitchFamily="34" charset="-128"/>
                <a:cs typeface="Arial" pitchFamily="34" charset="0"/>
              </a:rPr>
              <a:t> </a:t>
            </a:r>
            <a:r>
              <a:rPr lang="de-DE" altLang="de-DE" dirty="0" err="1" smtClean="0">
                <a:latin typeface="Lucida Sans" pitchFamily="34" charset="0"/>
                <a:ea typeface="ＭＳ Ｐゴシック" pitchFamily="34" charset="-128"/>
                <a:cs typeface="Arial" pitchFamily="34" charset="0"/>
              </a:rPr>
              <a:t>for</a:t>
            </a:r>
            <a:r>
              <a:rPr lang="de-DE" altLang="de-DE" dirty="0" smtClean="0">
                <a:latin typeface="Lucida Sans" pitchFamily="34" charset="0"/>
                <a:ea typeface="ＭＳ Ｐゴシック" pitchFamily="34" charset="-128"/>
                <a:cs typeface="Arial" pitchFamily="34" charset="0"/>
              </a:rPr>
              <a:t> </a:t>
            </a:r>
            <a:r>
              <a:rPr lang="de-DE" altLang="de-DE" dirty="0" err="1" smtClean="0">
                <a:latin typeface="Lucida Sans" pitchFamily="34" charset="0"/>
                <a:ea typeface="ＭＳ Ｐゴシック" pitchFamily="34" charset="-128"/>
                <a:cs typeface="Arial" pitchFamily="34" charset="0"/>
              </a:rPr>
              <a:t>your</a:t>
            </a:r>
            <a:r>
              <a:rPr lang="de-DE" altLang="de-DE" dirty="0" smtClean="0">
                <a:latin typeface="Lucida Sans" pitchFamily="34" charset="0"/>
                <a:ea typeface="ＭＳ Ｐゴシック" pitchFamily="34" charset="-128"/>
                <a:cs typeface="Arial" pitchFamily="34" charset="0"/>
              </a:rPr>
              <a:t> </a:t>
            </a:r>
            <a:r>
              <a:rPr lang="de-DE" altLang="de-DE" dirty="0" err="1" smtClean="0">
                <a:latin typeface="Lucida Sans" pitchFamily="34" charset="0"/>
                <a:ea typeface="ＭＳ Ｐゴシック" pitchFamily="34" charset="-128"/>
                <a:cs typeface="Arial" pitchFamily="34" charset="0"/>
              </a:rPr>
              <a:t>attention</a:t>
            </a:r>
            <a:r>
              <a:rPr lang="de-DE" altLang="de-DE" dirty="0" smtClean="0">
                <a:latin typeface="Lucida Sans" pitchFamily="34" charset="0"/>
                <a:ea typeface="ＭＳ Ｐゴシック" pitchFamily="34" charset="-128"/>
                <a:cs typeface="Arial" pitchFamily="34" charset="0"/>
              </a:rPr>
              <a:t>!</a:t>
            </a:r>
          </a:p>
        </p:txBody>
      </p:sp>
      <p:pic>
        <p:nvPicPr>
          <p:cNvPr id="5" name="Grafik 1"/>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t="14468" r="1884" b="5728"/>
          <a:stretch/>
        </p:blipFill>
        <p:spPr bwMode="auto">
          <a:xfrm>
            <a:off x="347520" y="1767840"/>
            <a:ext cx="8442912" cy="4206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extLst>
      <p:ext uri="{BB962C8B-B14F-4D97-AF65-F5344CB8AC3E}">
        <p14:creationId xmlns:p14="http://schemas.microsoft.com/office/powerpoint/2010/main" xmlns="" val="81431052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Placeholder 4"/>
          <p:cNvSpPr>
            <a:spLocks noGrp="1"/>
          </p:cNvSpPr>
          <p:nvPr>
            <p:ph type="body" sz="quarter" idx="19"/>
          </p:nvPr>
        </p:nvSpPr>
        <p:spPr bwMode="auto">
          <a:xfrm>
            <a:off x="2483769" y="3140645"/>
            <a:ext cx="4535958" cy="3603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Clr>
                <a:srgbClr val="F07D23"/>
              </a:buClr>
            </a:pPr>
            <a:r>
              <a:rPr lang="en-US" altLang="de-DE" b="1" dirty="0"/>
              <a:t>Julia Egenolf</a:t>
            </a:r>
            <a:endParaRPr altLang="de-DE" b="1" dirty="0"/>
          </a:p>
        </p:txBody>
      </p:sp>
      <p:sp>
        <p:nvSpPr>
          <p:cNvPr id="68611" name="Text Placeholder 6"/>
          <p:cNvSpPr>
            <a:spLocks noGrp="1"/>
          </p:cNvSpPr>
          <p:nvPr>
            <p:ph type="body" sz="quarter" idx="21"/>
          </p:nvPr>
        </p:nvSpPr>
        <p:spPr bwMode="auto">
          <a:xfrm>
            <a:off x="2483768" y="3501380"/>
            <a:ext cx="5075237" cy="6477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altLang="de-DE" b="1"/>
              <a:t>Tel	+49 - 221 - 221- 29571</a:t>
            </a:r>
            <a:br>
              <a:rPr altLang="de-DE" b="1"/>
            </a:br>
            <a:r>
              <a:rPr altLang="de-DE" b="1"/>
              <a:t>E-Mail	julia.egenolf@stadt-koeln.de </a:t>
            </a:r>
          </a:p>
        </p:txBody>
      </p:sp>
      <p:pic>
        <p:nvPicPr>
          <p:cNvPr id="68614" name="Picture 2" descr="G:\V-7\Organisation\Logos\STKLOGO 600dpi cmyk JPG Datei.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524328" y="3722428"/>
            <a:ext cx="13890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KVDM115\egenolf\Julia\Personal\Photos\Julia Egenolf - Phot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34" t="9513" b="3706"/>
          <a:stretch/>
        </p:blipFill>
        <p:spPr bwMode="auto">
          <a:xfrm>
            <a:off x="683568" y="2171270"/>
            <a:ext cx="1359074" cy="19058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150809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6"/>
          <p:cNvGraphicFramePr>
            <a:graphicFrameLocks/>
          </p:cNvGraphicFramePr>
          <p:nvPr>
            <p:extLst>
              <p:ext uri="{D42A27DB-BD31-4B8C-83A1-F6EECF244321}">
                <p14:modId xmlns:p14="http://schemas.microsoft.com/office/powerpoint/2010/main" xmlns="" val="3405779182"/>
              </p:ext>
            </p:extLst>
          </p:nvPr>
        </p:nvGraphicFramePr>
        <p:xfrm>
          <a:off x="1691680" y="1556792"/>
          <a:ext cx="6048672" cy="3742587"/>
        </p:xfrm>
        <a:graphic>
          <a:graphicData uri="http://schemas.openxmlformats.org/drawingml/2006/table">
            <a:tbl>
              <a:tblPr firstRow="1" bandRow="1">
                <a:tableStyleId>{5C22544A-7EE6-4342-B048-85BDC9FD1C3A}</a:tableStyleId>
              </a:tblPr>
              <a:tblGrid>
                <a:gridCol w="6048672"/>
              </a:tblGrid>
              <a:tr h="517962">
                <a:tc>
                  <a:txBody>
                    <a:bodyPr/>
                    <a:lstStyle/>
                    <a:p>
                      <a:pPr algn="ctr"/>
                      <a:r>
                        <a:rPr lang="de-DE" sz="1900" dirty="0" smtClean="0"/>
                        <a:t>Contents</a:t>
                      </a:r>
                      <a:endParaRPr lang="de-DE" sz="1900" dirty="0"/>
                    </a:p>
                  </a:txBody>
                  <a:tcPr marL="108170" marR="108170" marT="54098" marB="54098"/>
                </a:tc>
              </a:tr>
              <a:tr h="711889">
                <a:tc>
                  <a:txBody>
                    <a:bodyPr/>
                    <a:lstStyle/>
                    <a:p>
                      <a:r>
                        <a:rPr lang="de-DE" altLang="de-DE" sz="1900" b="0" dirty="0" err="1" smtClean="0">
                          <a:latin typeface="Lucida Sans" pitchFamily="34" charset="0"/>
                          <a:cs typeface="Arial" pitchFamily="34" charset="0"/>
                        </a:rPr>
                        <a:t>Introduction</a:t>
                      </a:r>
                      <a:endParaRPr lang="de-DE" altLang="de-DE" sz="1900" b="0" dirty="0" smtClean="0">
                        <a:latin typeface="Lucida Sans" pitchFamily="34" charset="0"/>
                        <a:cs typeface="Arial" pitchFamily="34" charset="0"/>
                      </a:endParaRPr>
                    </a:p>
                  </a:txBody>
                  <a:tcPr marL="108170" marR="108170" marT="54098" marB="54098" anchor="ctr"/>
                </a:tc>
              </a:tr>
              <a:tr h="638583">
                <a:tc>
                  <a:txBody>
                    <a:bodyPr/>
                    <a:lstStyle/>
                    <a:p>
                      <a:r>
                        <a:rPr lang="de-DE" sz="1900" b="1" kern="1200" baseline="0" dirty="0" smtClean="0">
                          <a:solidFill>
                            <a:schemeClr val="dk1"/>
                          </a:solidFill>
                          <a:latin typeface="+mn-lt"/>
                          <a:ea typeface="+mn-ea"/>
                          <a:cs typeface="+mn-cs"/>
                        </a:rPr>
                        <a:t>Cologne Mobility </a:t>
                      </a:r>
                      <a:r>
                        <a:rPr lang="de-DE" sz="1900" b="1" kern="1200" baseline="0" dirty="0" err="1" smtClean="0">
                          <a:solidFill>
                            <a:schemeClr val="dk1"/>
                          </a:solidFill>
                          <a:latin typeface="+mn-lt"/>
                          <a:ea typeface="+mn-ea"/>
                          <a:cs typeface="+mn-cs"/>
                        </a:rPr>
                        <a:t>Overview</a:t>
                      </a:r>
                      <a:endParaRPr lang="de-DE" altLang="de-DE" sz="1900" dirty="0" smtClean="0">
                        <a:latin typeface="Lucida Sans" pitchFamily="34" charset="0"/>
                        <a:cs typeface="Arial" pitchFamily="34" charset="0"/>
                      </a:endParaRPr>
                    </a:p>
                  </a:txBody>
                  <a:tcPr marL="108170" marR="108170" marT="54098" marB="54098" anchor="ctr"/>
                </a:tc>
              </a:tr>
              <a:tr h="6177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900" b="1" kern="1200" baseline="0" dirty="0" smtClean="0">
                          <a:solidFill>
                            <a:schemeClr val="dk1"/>
                          </a:solidFill>
                          <a:latin typeface="+mn-lt"/>
                          <a:ea typeface="+mn-ea"/>
                          <a:cs typeface="+mn-cs"/>
                        </a:rPr>
                        <a:t>Mobility </a:t>
                      </a:r>
                      <a:r>
                        <a:rPr lang="de-DE" sz="1900" b="1" kern="1200" baseline="0" dirty="0" err="1" smtClean="0">
                          <a:solidFill>
                            <a:schemeClr val="dk1"/>
                          </a:solidFill>
                          <a:latin typeface="+mn-lt"/>
                          <a:ea typeface="+mn-ea"/>
                          <a:cs typeface="+mn-cs"/>
                        </a:rPr>
                        <a:t>Stations</a:t>
                      </a:r>
                      <a:r>
                        <a:rPr lang="de-DE" sz="1900" b="1" kern="1200" baseline="0" dirty="0" smtClean="0">
                          <a:solidFill>
                            <a:schemeClr val="dk1"/>
                          </a:solidFill>
                          <a:latin typeface="+mn-lt"/>
                          <a:ea typeface="+mn-ea"/>
                          <a:cs typeface="+mn-cs"/>
                        </a:rPr>
                        <a:t> Cologne</a:t>
                      </a:r>
                      <a:endParaRPr lang="de-DE" altLang="de-DE" sz="1900" dirty="0" smtClean="0">
                        <a:latin typeface="Lucida Sans" pitchFamily="34" charset="0"/>
                        <a:cs typeface="Arial" pitchFamily="34" charset="0"/>
                      </a:endParaRPr>
                    </a:p>
                  </a:txBody>
                  <a:tcPr marL="108170" marR="108170" marT="54098" marB="54098" anchor="ctr"/>
                </a:tc>
              </a:tr>
              <a:tr h="6177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altLang="de-DE" sz="1900" b="1" kern="1200" baseline="0" dirty="0" smtClean="0">
                          <a:solidFill>
                            <a:schemeClr val="dk1"/>
                          </a:solidFill>
                          <a:latin typeface="+mn-lt"/>
                          <a:ea typeface="+mn-ea"/>
                          <a:cs typeface="+mn-cs"/>
                        </a:rPr>
                        <a:t>Roll-out &amp; </a:t>
                      </a:r>
                      <a:r>
                        <a:rPr lang="de-DE" altLang="de-DE" sz="1900" b="1" kern="1200" baseline="0" dirty="0" err="1" smtClean="0">
                          <a:solidFill>
                            <a:schemeClr val="dk1"/>
                          </a:solidFill>
                          <a:latin typeface="+mn-lt"/>
                          <a:ea typeface="+mn-ea"/>
                          <a:cs typeface="+mn-cs"/>
                        </a:rPr>
                        <a:t>Conclusions</a:t>
                      </a:r>
                      <a:endParaRPr lang="de-DE" altLang="de-DE" sz="1900" b="1" kern="1200" baseline="0" dirty="0" smtClean="0">
                        <a:solidFill>
                          <a:schemeClr val="dk1"/>
                        </a:solidFill>
                        <a:latin typeface="+mn-lt"/>
                        <a:ea typeface="+mn-ea"/>
                        <a:cs typeface="+mn-cs"/>
                      </a:endParaRPr>
                    </a:p>
                  </a:txBody>
                  <a:tcPr marL="108170" marR="108170" marT="54098" marB="54098" anchor="ctr"/>
                </a:tc>
              </a:tr>
              <a:tr h="638583">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altLang="de-DE" sz="1900" kern="1200" dirty="0" smtClean="0">
                          <a:solidFill>
                            <a:schemeClr val="dk1"/>
                          </a:solidFill>
                          <a:latin typeface="Lucida Sans" pitchFamily="34" charset="0"/>
                          <a:ea typeface="+mn-ea"/>
                          <a:cs typeface="Arial" pitchFamily="34" charset="0"/>
                        </a:rPr>
                        <a:t>Q + A</a:t>
                      </a:r>
                    </a:p>
                  </a:txBody>
                  <a:tcPr marL="108170" marR="108170" marT="54098" marB="54098" anchor="ctr"/>
                </a:tc>
              </a:tr>
            </a:tbl>
          </a:graphicData>
        </a:graphic>
      </p:graphicFrame>
      <p:sp>
        <p:nvSpPr>
          <p:cNvPr id="5" name="Titel 1"/>
          <p:cNvSpPr>
            <a:spLocks noGrp="1"/>
          </p:cNvSpPr>
          <p:nvPr>
            <p:ph type="title"/>
          </p:nvPr>
        </p:nvSpPr>
        <p:spPr bwMode="auto">
          <a:xfrm>
            <a:off x="250825" y="476250"/>
            <a:ext cx="6203950"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Urban Mobility - Bike Sharing Systems</a:t>
            </a:r>
            <a:br>
              <a:rPr lang="de-DE" altLang="de-DE" dirty="0" smtClean="0">
                <a:latin typeface="Lucida Sans" pitchFamily="34" charset="0"/>
                <a:ea typeface="ＭＳ Ｐゴシック" pitchFamily="34" charset="-128"/>
                <a:cs typeface="Arial" pitchFamily="34" charset="0"/>
              </a:rPr>
            </a:br>
            <a:r>
              <a:rPr lang="de-DE" altLang="de-DE" sz="1600" dirty="0">
                <a:latin typeface="+mn-lt"/>
                <a:cs typeface="ＭＳ Ｐゴシック" charset="0"/>
              </a:rPr>
              <a:t>Stockholm, Barcelona, Cologne</a:t>
            </a:r>
            <a:r>
              <a:rPr lang="en-GB" altLang="de-DE" sz="1600" dirty="0">
                <a:latin typeface="+mn-lt"/>
                <a:cs typeface="ＭＳ Ｐゴシック" charset="0"/>
              </a:rPr>
              <a:t/>
            </a:r>
            <a:br>
              <a:rPr lang="en-GB" altLang="de-DE" sz="1600" dirty="0">
                <a:latin typeface="+mn-lt"/>
                <a:cs typeface="ＭＳ Ｐゴシック" charset="0"/>
              </a:rPr>
            </a:br>
            <a:endParaRPr lang="de-DE" altLang="de-DE" sz="1600" dirty="0">
              <a:latin typeface="+mn-lt"/>
              <a:cs typeface="ＭＳ Ｐゴシック" charset="0"/>
            </a:endParaRPr>
          </a:p>
        </p:txBody>
      </p:sp>
    </p:spTree>
    <p:extLst>
      <p:ext uri="{BB962C8B-B14F-4D97-AF65-F5344CB8AC3E}">
        <p14:creationId xmlns:p14="http://schemas.microsoft.com/office/powerpoint/2010/main" xmlns="" val="350458505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bwMode="auto">
          <a:xfrm>
            <a:off x="250824" y="476250"/>
            <a:ext cx="8713663"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Cologne Urban Mobility Solutions - </a:t>
            </a:r>
            <a:r>
              <a:rPr lang="de-DE" altLang="de-DE" dirty="0" err="1" smtClean="0">
                <a:latin typeface="Lucida Sans" pitchFamily="34" charset="0"/>
                <a:ea typeface="ＭＳ Ｐゴシック" pitchFamily="34" charset="-128"/>
                <a:cs typeface="Arial" pitchFamily="34" charset="0"/>
              </a:rPr>
              <a:t>Overview</a:t>
            </a:r>
            <a:endParaRPr lang="de-DE" altLang="de-DE" sz="1600" dirty="0">
              <a:latin typeface="+mn-lt"/>
              <a:cs typeface="ＭＳ Ｐゴシック" charset="0"/>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b="19876"/>
          <a:stretch/>
        </p:blipFill>
        <p:spPr bwMode="auto">
          <a:xfrm>
            <a:off x="-49207" y="1730844"/>
            <a:ext cx="9229719" cy="42184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9504248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bgerundetes Rechteck 24"/>
          <p:cNvSpPr/>
          <p:nvPr/>
        </p:nvSpPr>
        <p:spPr>
          <a:xfrm>
            <a:off x="-396552" y="2318835"/>
            <a:ext cx="3960440" cy="246069"/>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Abgerundetes Rechteck 2"/>
          <p:cNvSpPr/>
          <p:nvPr/>
        </p:nvSpPr>
        <p:spPr>
          <a:xfrm>
            <a:off x="-396552" y="5085184"/>
            <a:ext cx="3960440" cy="936104"/>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194" name="Titel 1"/>
          <p:cNvSpPr>
            <a:spLocks noGrp="1"/>
          </p:cNvSpPr>
          <p:nvPr>
            <p:ph type="title"/>
          </p:nvPr>
        </p:nvSpPr>
        <p:spPr bwMode="auto">
          <a:xfrm>
            <a:off x="250824" y="476250"/>
            <a:ext cx="8569648"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GrowSmarter </a:t>
            </a:r>
            <a:r>
              <a:rPr lang="de-DE" altLang="de-DE" dirty="0" err="1" smtClean="0">
                <a:latin typeface="Lucida Sans" pitchFamily="34" charset="0"/>
                <a:ea typeface="ＭＳ Ｐゴシック" pitchFamily="34" charset="-128"/>
                <a:cs typeface="Arial" pitchFamily="34" charset="0"/>
              </a:rPr>
              <a:t>overview</a:t>
            </a:r>
            <a:r>
              <a:rPr lang="de-DE" altLang="de-DE" dirty="0" smtClean="0">
                <a:latin typeface="Lucida Sans" pitchFamily="34" charset="0"/>
                <a:ea typeface="ＭＳ Ｐゴシック" pitchFamily="34" charset="-128"/>
                <a:cs typeface="Arial" pitchFamily="34" charset="0"/>
              </a:rPr>
              <a:t> - </a:t>
            </a:r>
            <a:r>
              <a:rPr lang="de-DE" altLang="de-DE" dirty="0" err="1" smtClean="0">
                <a:latin typeface="Lucida Sans" pitchFamily="34" charset="0"/>
                <a:ea typeface="ＭＳ Ｐゴシック" pitchFamily="34" charset="-128"/>
                <a:cs typeface="Arial" pitchFamily="34" charset="0"/>
              </a:rPr>
              <a:t>the</a:t>
            </a:r>
            <a:r>
              <a:rPr lang="de-DE" altLang="de-DE" dirty="0" smtClean="0">
                <a:latin typeface="Lucida Sans" pitchFamily="34" charset="0"/>
                <a:ea typeface="ＭＳ Ｐゴシック" pitchFamily="34" charset="-128"/>
                <a:cs typeface="Arial" pitchFamily="34" charset="0"/>
              </a:rPr>
              <a:t> </a:t>
            </a:r>
            <a:r>
              <a:rPr lang="de-DE" altLang="de-DE" dirty="0" err="1" smtClean="0">
                <a:latin typeface="Lucida Sans" pitchFamily="34" charset="0"/>
                <a:ea typeface="ＭＳ Ｐゴシック" pitchFamily="34" charset="-128"/>
                <a:cs typeface="Arial" pitchFamily="34" charset="0"/>
              </a:rPr>
              <a:t>integrated</a:t>
            </a:r>
            <a:r>
              <a:rPr lang="de-DE" altLang="de-DE" dirty="0" smtClean="0">
                <a:latin typeface="Lucida Sans" pitchFamily="34" charset="0"/>
                <a:ea typeface="ＭＳ Ｐゴシック" pitchFamily="34" charset="-128"/>
                <a:cs typeface="Arial" pitchFamily="34" charset="0"/>
              </a:rPr>
              <a:t> </a:t>
            </a:r>
            <a:r>
              <a:rPr lang="de-DE" altLang="de-DE" dirty="0" err="1" smtClean="0">
                <a:latin typeface="Lucida Sans" pitchFamily="34" charset="0"/>
                <a:ea typeface="ＭＳ Ｐゴシック" pitchFamily="34" charset="-128"/>
                <a:cs typeface="Arial" pitchFamily="34" charset="0"/>
              </a:rPr>
              <a:t>project</a:t>
            </a:r>
            <a:r>
              <a:rPr lang="de-DE" altLang="de-DE" dirty="0" smtClean="0">
                <a:latin typeface="Lucida Sans" pitchFamily="34" charset="0"/>
                <a:ea typeface="ＭＳ Ｐゴシック" pitchFamily="34" charset="-128"/>
                <a:cs typeface="Arial" pitchFamily="34" charset="0"/>
              </a:rPr>
              <a:t> </a:t>
            </a:r>
            <a:r>
              <a:rPr lang="de-DE" altLang="de-DE" dirty="0" err="1" smtClean="0">
                <a:latin typeface="Lucida Sans" pitchFamily="34" charset="0"/>
                <a:ea typeface="ＭＳ Ｐゴシック" pitchFamily="34" charset="-128"/>
                <a:cs typeface="Arial" pitchFamily="34" charset="0"/>
              </a:rPr>
              <a:t>approach</a:t>
            </a:r>
            <a:endParaRPr lang="de-DE" altLang="de-DE" dirty="0" smtClean="0">
              <a:latin typeface="Lucida Sans" pitchFamily="34" charset="0"/>
              <a:ea typeface="ＭＳ Ｐゴシック" pitchFamily="34" charset="-128"/>
              <a:cs typeface="Arial" pitchFamily="34" charset="0"/>
            </a:endParaRPr>
          </a:p>
        </p:txBody>
      </p:sp>
      <p:sp>
        <p:nvSpPr>
          <p:cNvPr id="8195" name="Inhaltsplatzhalter 2"/>
          <p:cNvSpPr>
            <a:spLocks noGrp="1"/>
          </p:cNvSpPr>
          <p:nvPr>
            <p:ph sz="quarter" idx="13"/>
          </p:nvPr>
        </p:nvSpPr>
        <p:spPr bwMode="auto">
          <a:xfrm>
            <a:off x="261938" y="836613"/>
            <a:ext cx="8882062" cy="36013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SzTx/>
              <a:buFont typeface="Lucida Grande" charset="0"/>
              <a:buNone/>
            </a:pPr>
            <a:r>
              <a:rPr lang="en-US" altLang="de-DE" sz="1900" dirty="0" smtClean="0"/>
              <a:t>Energy &amp; Mobility &amp; Integrated Infrastructure</a:t>
            </a:r>
            <a:endParaRPr altLang="de-DE" sz="1900" dirty="0"/>
          </a:p>
        </p:txBody>
      </p:sp>
      <p:grpSp>
        <p:nvGrpSpPr>
          <p:cNvPr id="18" name="Gruppieren 17"/>
          <p:cNvGrpSpPr/>
          <p:nvPr/>
        </p:nvGrpSpPr>
        <p:grpSpPr>
          <a:xfrm>
            <a:off x="4372292" y="2125031"/>
            <a:ext cx="4448180" cy="3896257"/>
            <a:chOff x="2459173" y="1448554"/>
            <a:chExt cx="4448180" cy="3896257"/>
          </a:xfrm>
        </p:grpSpPr>
        <p:sp>
          <p:nvSpPr>
            <p:cNvPr id="19" name="Freihandform 18"/>
            <p:cNvSpPr/>
            <p:nvPr/>
          </p:nvSpPr>
          <p:spPr>
            <a:xfrm>
              <a:off x="3611301" y="1736586"/>
              <a:ext cx="2080074" cy="1352048"/>
            </a:xfrm>
            <a:custGeom>
              <a:avLst/>
              <a:gdLst>
                <a:gd name="connsiteX0" fmla="*/ 0 w 2080074"/>
                <a:gd name="connsiteY0" fmla="*/ 225346 h 1352048"/>
                <a:gd name="connsiteX1" fmla="*/ 225346 w 2080074"/>
                <a:gd name="connsiteY1" fmla="*/ 0 h 1352048"/>
                <a:gd name="connsiteX2" fmla="*/ 1854728 w 2080074"/>
                <a:gd name="connsiteY2" fmla="*/ 0 h 1352048"/>
                <a:gd name="connsiteX3" fmla="*/ 2080074 w 2080074"/>
                <a:gd name="connsiteY3" fmla="*/ 225346 h 1352048"/>
                <a:gd name="connsiteX4" fmla="*/ 2080074 w 2080074"/>
                <a:gd name="connsiteY4" fmla="*/ 1126702 h 1352048"/>
                <a:gd name="connsiteX5" fmla="*/ 1854728 w 2080074"/>
                <a:gd name="connsiteY5" fmla="*/ 1352048 h 1352048"/>
                <a:gd name="connsiteX6" fmla="*/ 225346 w 2080074"/>
                <a:gd name="connsiteY6" fmla="*/ 1352048 h 1352048"/>
                <a:gd name="connsiteX7" fmla="*/ 0 w 2080074"/>
                <a:gd name="connsiteY7" fmla="*/ 1126702 h 1352048"/>
                <a:gd name="connsiteX8" fmla="*/ 0 w 2080074"/>
                <a:gd name="connsiteY8" fmla="*/ 225346 h 135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074" h="1352048">
                  <a:moveTo>
                    <a:pt x="0" y="225346"/>
                  </a:moveTo>
                  <a:cubicBezTo>
                    <a:pt x="0" y="100891"/>
                    <a:pt x="100891" y="0"/>
                    <a:pt x="225346" y="0"/>
                  </a:cubicBezTo>
                  <a:lnTo>
                    <a:pt x="1854728" y="0"/>
                  </a:lnTo>
                  <a:cubicBezTo>
                    <a:pt x="1979183" y="0"/>
                    <a:pt x="2080074" y="100891"/>
                    <a:pt x="2080074" y="225346"/>
                  </a:cubicBezTo>
                  <a:lnTo>
                    <a:pt x="2080074" y="1126702"/>
                  </a:lnTo>
                  <a:cubicBezTo>
                    <a:pt x="2080074" y="1251157"/>
                    <a:pt x="1979183" y="1352048"/>
                    <a:pt x="1854728" y="1352048"/>
                  </a:cubicBezTo>
                  <a:lnTo>
                    <a:pt x="225346" y="1352048"/>
                  </a:lnTo>
                  <a:cubicBezTo>
                    <a:pt x="100891" y="1352048"/>
                    <a:pt x="0" y="1251157"/>
                    <a:pt x="0" y="1126702"/>
                  </a:cubicBezTo>
                  <a:lnTo>
                    <a:pt x="0" y="225346"/>
                  </a:lnTo>
                  <a:close/>
                </a:path>
              </a:pathLst>
            </a:custGeom>
            <a:blipFill rotWithShape="0">
              <a:blip r:embed="rId3" cstate="screen">
                <a:extLst>
                  <a:ext uri="{28A0092B-C50C-407E-A947-70E740481C1C}">
                    <a14:useLocalDpi xmlns:a14="http://schemas.microsoft.com/office/drawing/2010/main" xmlns=""/>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352" tIns="199352" rIns="199352" bIns="199352" numCol="1" spcCol="1270" anchor="ctr" anchorCtr="0">
              <a:noAutofit/>
            </a:bodyPr>
            <a:lstStyle/>
            <a:p>
              <a:pPr algn="ctr" defTabSz="1555750">
                <a:lnSpc>
                  <a:spcPct val="90000"/>
                </a:lnSpc>
                <a:spcBef>
                  <a:spcPct val="0"/>
                </a:spcBef>
                <a:spcAft>
                  <a:spcPct val="35000"/>
                </a:spcAft>
              </a:pPr>
              <a:r>
                <a:rPr lang="de-DE" sz="3000" dirty="0" smtClean="0">
                  <a:solidFill>
                    <a:srgbClr val="FFFFFF"/>
                  </a:solidFill>
                </a:rPr>
                <a:t>ICT</a:t>
              </a:r>
              <a:endParaRPr lang="de-DE" sz="3000" dirty="0">
                <a:solidFill>
                  <a:srgbClr val="FFFFFF"/>
                </a:solidFill>
              </a:endParaRPr>
            </a:p>
          </p:txBody>
        </p:sp>
        <p:sp>
          <p:nvSpPr>
            <p:cNvPr id="20" name="Freihandform 19"/>
            <p:cNvSpPr/>
            <p:nvPr/>
          </p:nvSpPr>
          <p:spPr>
            <a:xfrm>
              <a:off x="2781246" y="1736586"/>
              <a:ext cx="3608225" cy="3608225"/>
            </a:xfrm>
            <a:custGeom>
              <a:avLst/>
              <a:gdLst/>
              <a:ahLst/>
              <a:cxnLst/>
              <a:rect l="0" t="0" r="0" b="0"/>
              <a:pathLst>
                <a:path>
                  <a:moveTo>
                    <a:pt x="3123690" y="573853"/>
                  </a:moveTo>
                  <a:arcTo wR="1804112" hR="1804112" stAng="19020372" swAng="2303303"/>
                </a:path>
              </a:pathLst>
            </a:custGeom>
            <a:noFill/>
            <a:ln w="31750">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ihandform 20"/>
            <p:cNvSpPr/>
            <p:nvPr/>
          </p:nvSpPr>
          <p:spPr>
            <a:xfrm>
              <a:off x="4827279" y="3536786"/>
              <a:ext cx="2080074" cy="1352048"/>
            </a:xfrm>
            <a:custGeom>
              <a:avLst/>
              <a:gdLst>
                <a:gd name="connsiteX0" fmla="*/ 0 w 2080074"/>
                <a:gd name="connsiteY0" fmla="*/ 225346 h 1352048"/>
                <a:gd name="connsiteX1" fmla="*/ 225346 w 2080074"/>
                <a:gd name="connsiteY1" fmla="*/ 0 h 1352048"/>
                <a:gd name="connsiteX2" fmla="*/ 1854728 w 2080074"/>
                <a:gd name="connsiteY2" fmla="*/ 0 h 1352048"/>
                <a:gd name="connsiteX3" fmla="*/ 2080074 w 2080074"/>
                <a:gd name="connsiteY3" fmla="*/ 225346 h 1352048"/>
                <a:gd name="connsiteX4" fmla="*/ 2080074 w 2080074"/>
                <a:gd name="connsiteY4" fmla="*/ 1126702 h 1352048"/>
                <a:gd name="connsiteX5" fmla="*/ 1854728 w 2080074"/>
                <a:gd name="connsiteY5" fmla="*/ 1352048 h 1352048"/>
                <a:gd name="connsiteX6" fmla="*/ 225346 w 2080074"/>
                <a:gd name="connsiteY6" fmla="*/ 1352048 h 1352048"/>
                <a:gd name="connsiteX7" fmla="*/ 0 w 2080074"/>
                <a:gd name="connsiteY7" fmla="*/ 1126702 h 1352048"/>
                <a:gd name="connsiteX8" fmla="*/ 0 w 2080074"/>
                <a:gd name="connsiteY8" fmla="*/ 225346 h 135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074" h="1352048">
                  <a:moveTo>
                    <a:pt x="0" y="225346"/>
                  </a:moveTo>
                  <a:cubicBezTo>
                    <a:pt x="0" y="100891"/>
                    <a:pt x="100891" y="0"/>
                    <a:pt x="225346" y="0"/>
                  </a:cubicBezTo>
                  <a:lnTo>
                    <a:pt x="1854728" y="0"/>
                  </a:lnTo>
                  <a:cubicBezTo>
                    <a:pt x="1979183" y="0"/>
                    <a:pt x="2080074" y="100891"/>
                    <a:pt x="2080074" y="225346"/>
                  </a:cubicBezTo>
                  <a:lnTo>
                    <a:pt x="2080074" y="1126702"/>
                  </a:lnTo>
                  <a:cubicBezTo>
                    <a:pt x="2080074" y="1251157"/>
                    <a:pt x="1979183" y="1352048"/>
                    <a:pt x="1854728" y="1352048"/>
                  </a:cubicBezTo>
                  <a:lnTo>
                    <a:pt x="225346" y="1352048"/>
                  </a:lnTo>
                  <a:cubicBezTo>
                    <a:pt x="100891" y="1352048"/>
                    <a:pt x="0" y="1251157"/>
                    <a:pt x="0" y="1126702"/>
                  </a:cubicBezTo>
                  <a:lnTo>
                    <a:pt x="0" y="225346"/>
                  </a:lnTo>
                  <a:close/>
                </a:path>
              </a:pathLst>
            </a:custGeom>
            <a:blipFill rotWithShape="0">
              <a:blip r:embed="rId4" cstate="screen">
                <a:extLst>
                  <a:ext uri="{28A0092B-C50C-407E-A947-70E740481C1C}">
                    <a14:useLocalDpi xmlns:a14="http://schemas.microsoft.com/office/drawing/2010/main" xmlns=""/>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352" tIns="199352" rIns="199352" bIns="199352" numCol="1" spcCol="1270" anchor="ctr" anchorCtr="0">
              <a:noAutofit/>
            </a:bodyPr>
            <a:lstStyle/>
            <a:p>
              <a:pPr algn="ctr" defTabSz="1555750">
                <a:lnSpc>
                  <a:spcPct val="90000"/>
                </a:lnSpc>
                <a:spcBef>
                  <a:spcPct val="0"/>
                </a:spcBef>
                <a:spcAft>
                  <a:spcPct val="35000"/>
                </a:spcAft>
              </a:pPr>
              <a:r>
                <a:rPr lang="de-DE" sz="3000" dirty="0" smtClean="0">
                  <a:solidFill>
                    <a:srgbClr val="FFFFFF"/>
                  </a:solidFill>
                </a:rPr>
                <a:t>Mobility</a:t>
              </a:r>
              <a:endParaRPr lang="de-DE" sz="3000" dirty="0">
                <a:solidFill>
                  <a:srgbClr val="FFFFFF"/>
                </a:solidFill>
              </a:endParaRPr>
            </a:p>
          </p:txBody>
        </p:sp>
        <p:sp>
          <p:nvSpPr>
            <p:cNvPr id="22" name="Freihandform 21"/>
            <p:cNvSpPr/>
            <p:nvPr/>
          </p:nvSpPr>
          <p:spPr>
            <a:xfrm>
              <a:off x="2781246" y="1448554"/>
              <a:ext cx="3608225" cy="3068391"/>
            </a:xfrm>
            <a:custGeom>
              <a:avLst/>
              <a:gdLst/>
              <a:ahLst/>
              <a:cxnLst/>
              <a:rect l="0" t="0" r="0" b="0"/>
              <a:pathLst>
                <a:path>
                  <a:moveTo>
                    <a:pt x="2358073" y="3521071"/>
                  </a:moveTo>
                  <a:arcTo wR="1804112" hR="1804112" stAng="4327091" swAng="2145818"/>
                </a:path>
              </a:pathLst>
            </a:custGeom>
            <a:noFill/>
            <a:ln w="31750">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ihandform 22"/>
            <p:cNvSpPr/>
            <p:nvPr/>
          </p:nvSpPr>
          <p:spPr>
            <a:xfrm>
              <a:off x="2459173" y="3536786"/>
              <a:ext cx="2080074" cy="1352048"/>
            </a:xfrm>
            <a:custGeom>
              <a:avLst/>
              <a:gdLst>
                <a:gd name="connsiteX0" fmla="*/ 0 w 2080074"/>
                <a:gd name="connsiteY0" fmla="*/ 225346 h 1352048"/>
                <a:gd name="connsiteX1" fmla="*/ 225346 w 2080074"/>
                <a:gd name="connsiteY1" fmla="*/ 0 h 1352048"/>
                <a:gd name="connsiteX2" fmla="*/ 1854728 w 2080074"/>
                <a:gd name="connsiteY2" fmla="*/ 0 h 1352048"/>
                <a:gd name="connsiteX3" fmla="*/ 2080074 w 2080074"/>
                <a:gd name="connsiteY3" fmla="*/ 225346 h 1352048"/>
                <a:gd name="connsiteX4" fmla="*/ 2080074 w 2080074"/>
                <a:gd name="connsiteY4" fmla="*/ 1126702 h 1352048"/>
                <a:gd name="connsiteX5" fmla="*/ 1854728 w 2080074"/>
                <a:gd name="connsiteY5" fmla="*/ 1352048 h 1352048"/>
                <a:gd name="connsiteX6" fmla="*/ 225346 w 2080074"/>
                <a:gd name="connsiteY6" fmla="*/ 1352048 h 1352048"/>
                <a:gd name="connsiteX7" fmla="*/ 0 w 2080074"/>
                <a:gd name="connsiteY7" fmla="*/ 1126702 h 1352048"/>
                <a:gd name="connsiteX8" fmla="*/ 0 w 2080074"/>
                <a:gd name="connsiteY8" fmla="*/ 225346 h 135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0074" h="1352048">
                  <a:moveTo>
                    <a:pt x="0" y="225346"/>
                  </a:moveTo>
                  <a:cubicBezTo>
                    <a:pt x="0" y="100891"/>
                    <a:pt x="100891" y="0"/>
                    <a:pt x="225346" y="0"/>
                  </a:cubicBezTo>
                  <a:lnTo>
                    <a:pt x="1854728" y="0"/>
                  </a:lnTo>
                  <a:cubicBezTo>
                    <a:pt x="1979183" y="0"/>
                    <a:pt x="2080074" y="100891"/>
                    <a:pt x="2080074" y="225346"/>
                  </a:cubicBezTo>
                  <a:lnTo>
                    <a:pt x="2080074" y="1126702"/>
                  </a:lnTo>
                  <a:cubicBezTo>
                    <a:pt x="2080074" y="1251157"/>
                    <a:pt x="1979183" y="1352048"/>
                    <a:pt x="1854728" y="1352048"/>
                  </a:cubicBezTo>
                  <a:lnTo>
                    <a:pt x="225346" y="1352048"/>
                  </a:lnTo>
                  <a:cubicBezTo>
                    <a:pt x="100891" y="1352048"/>
                    <a:pt x="0" y="1251157"/>
                    <a:pt x="0" y="1126702"/>
                  </a:cubicBezTo>
                  <a:lnTo>
                    <a:pt x="0" y="225346"/>
                  </a:lnTo>
                  <a:close/>
                </a:path>
              </a:pathLst>
            </a:custGeom>
            <a:blipFill rotWithShape="0">
              <a:blip r:embed="rId5" cstate="screen">
                <a:extLst>
                  <a:ext uri="{28A0092B-C50C-407E-A947-70E740481C1C}">
                    <a14:useLocalDpi xmlns:a14="http://schemas.microsoft.com/office/drawing/2010/main" xmlns=""/>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352" tIns="199352" rIns="199352" bIns="199352" numCol="1" spcCol="1270" anchor="ctr" anchorCtr="0">
              <a:noAutofit/>
            </a:bodyPr>
            <a:lstStyle/>
            <a:p>
              <a:pPr algn="ctr" defTabSz="1555750">
                <a:lnSpc>
                  <a:spcPct val="90000"/>
                </a:lnSpc>
                <a:spcBef>
                  <a:spcPct val="0"/>
                </a:spcBef>
                <a:spcAft>
                  <a:spcPct val="35000"/>
                </a:spcAft>
              </a:pPr>
              <a:r>
                <a:rPr lang="de-DE" sz="3000" dirty="0" err="1" smtClean="0">
                  <a:solidFill>
                    <a:srgbClr val="FFFFFF"/>
                  </a:solidFill>
                </a:rPr>
                <a:t>Energy</a:t>
              </a:r>
              <a:endParaRPr lang="de-DE" sz="3000" dirty="0">
                <a:solidFill>
                  <a:srgbClr val="FFFFFF"/>
                </a:solidFill>
              </a:endParaRPr>
            </a:p>
          </p:txBody>
        </p:sp>
        <p:sp>
          <p:nvSpPr>
            <p:cNvPr id="24" name="Freihandform 23"/>
            <p:cNvSpPr/>
            <p:nvPr/>
          </p:nvSpPr>
          <p:spPr>
            <a:xfrm>
              <a:off x="2781246" y="1736586"/>
              <a:ext cx="3608225" cy="3608225"/>
            </a:xfrm>
            <a:custGeom>
              <a:avLst/>
              <a:gdLst/>
              <a:ahLst/>
              <a:cxnLst/>
              <a:rect l="0" t="0" r="0" b="0"/>
              <a:pathLst>
                <a:path>
                  <a:moveTo>
                    <a:pt x="5824" y="1659254"/>
                  </a:moveTo>
                  <a:arcTo wR="1804112" hR="1804112" stAng="11076325" swAng="2303303"/>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de-DE" dirty="0">
                <a:solidFill>
                  <a:srgbClr val="000000">
                    <a:hueOff val="0"/>
                    <a:satOff val="0"/>
                    <a:lumOff val="0"/>
                    <a:alphaOff val="0"/>
                  </a:srgbClr>
                </a:solidFill>
              </a:endParaRPr>
            </a:p>
          </p:txBody>
        </p:sp>
      </p:grpSp>
      <p:sp>
        <p:nvSpPr>
          <p:cNvPr id="2" name="Rechteck 1"/>
          <p:cNvSpPr/>
          <p:nvPr/>
        </p:nvSpPr>
        <p:spPr>
          <a:xfrm>
            <a:off x="294044" y="1340768"/>
            <a:ext cx="3773900" cy="1785104"/>
          </a:xfrm>
          <a:prstGeom prst="rect">
            <a:avLst/>
          </a:prstGeom>
        </p:spPr>
        <p:txBody>
          <a:bodyPr wrap="square">
            <a:spAutoFit/>
          </a:bodyPr>
          <a:lstStyle/>
          <a:p>
            <a:r>
              <a:rPr lang="de-DE" sz="1400" b="1" dirty="0" smtClean="0">
                <a:solidFill>
                  <a:srgbClr val="007195"/>
                </a:solidFill>
                <a:latin typeface="Lucida Sans" pitchFamily="34" charset="0"/>
                <a:cs typeface="Arial" pitchFamily="34" charset="0"/>
              </a:rPr>
              <a:t>12 smart solutions</a:t>
            </a:r>
          </a:p>
          <a:p>
            <a:endParaRPr lang="de-DE" sz="1200" b="1" dirty="0" smtClean="0">
              <a:solidFill>
                <a:srgbClr val="74A0BB"/>
              </a:solidFill>
              <a:latin typeface="Lucida Sans" pitchFamily="34" charset="0"/>
              <a:cs typeface="Arial" pitchFamily="34" charset="0"/>
            </a:endParaRPr>
          </a:p>
          <a:p>
            <a:r>
              <a:rPr lang="de-DE" sz="1200" b="1" dirty="0" smtClean="0">
                <a:solidFill>
                  <a:srgbClr val="007195"/>
                </a:solidFill>
                <a:latin typeface="Lucida Sans" pitchFamily="34" charset="0"/>
                <a:cs typeface="Arial" pitchFamily="34" charset="0"/>
              </a:rPr>
              <a:t>Low </a:t>
            </a:r>
            <a:r>
              <a:rPr lang="de-DE" sz="1200" b="1" dirty="0" err="1" smtClean="0">
                <a:solidFill>
                  <a:srgbClr val="007195"/>
                </a:solidFill>
                <a:latin typeface="Lucida Sans" pitchFamily="34" charset="0"/>
                <a:cs typeface="Arial" pitchFamily="34" charset="0"/>
              </a:rPr>
              <a:t>energy</a:t>
            </a:r>
            <a:r>
              <a:rPr lang="de-DE" sz="1200" b="1" dirty="0" smtClean="0">
                <a:solidFill>
                  <a:srgbClr val="007195"/>
                </a:solidFill>
                <a:latin typeface="Lucida Sans" pitchFamily="34" charset="0"/>
                <a:cs typeface="Arial" pitchFamily="34" charset="0"/>
              </a:rPr>
              <a:t> </a:t>
            </a:r>
            <a:r>
              <a:rPr lang="de-DE" sz="1200" b="1" dirty="0" err="1" smtClean="0">
                <a:solidFill>
                  <a:srgbClr val="007195"/>
                </a:solidFill>
                <a:latin typeface="Lucida Sans" pitchFamily="34" charset="0"/>
                <a:cs typeface="Arial" pitchFamily="34" charset="0"/>
              </a:rPr>
              <a:t>districts</a:t>
            </a:r>
            <a:endParaRPr lang="de-DE" sz="1200" b="1" dirty="0" smtClean="0">
              <a:solidFill>
                <a:srgbClr val="007195"/>
              </a:solidFill>
              <a:latin typeface="Lucida Sans" pitchFamily="34" charset="0"/>
              <a:cs typeface="Arial" pitchFamily="34" charset="0"/>
            </a:endParaRPr>
          </a:p>
          <a:p>
            <a:endParaRPr lang="de-DE" sz="1200" b="1" dirty="0">
              <a:solidFill>
                <a:srgbClr val="74A0BB"/>
              </a:solidFill>
              <a:latin typeface="Lucida Sans" pitchFamily="34" charset="0"/>
              <a:cs typeface="Arial" pitchFamily="34" charset="0"/>
            </a:endParaRPr>
          </a:p>
          <a:p>
            <a:pPr marL="228600" indent="-228600">
              <a:buAutoNum type="arabicPeriod"/>
            </a:pPr>
            <a:r>
              <a:rPr lang="de-DE" sz="1200" b="1" dirty="0" smtClean="0">
                <a:solidFill>
                  <a:srgbClr val="74A0BB"/>
                </a:solidFill>
                <a:latin typeface="Lucida Sans" pitchFamily="34" charset="0"/>
                <a:cs typeface="Arial" pitchFamily="34" charset="0"/>
              </a:rPr>
              <a:t>Smart </a:t>
            </a:r>
            <a:r>
              <a:rPr lang="de-DE" sz="1200" b="1" dirty="0" err="1" smtClean="0">
                <a:solidFill>
                  <a:srgbClr val="74A0BB"/>
                </a:solidFill>
                <a:latin typeface="Lucida Sans" pitchFamily="34" charset="0"/>
                <a:cs typeface="Arial" pitchFamily="34" charset="0"/>
              </a:rPr>
              <a:t>building</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shell</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refurbishment</a:t>
            </a:r>
            <a:endParaRPr lang="de-DE" sz="1200" b="1" dirty="0" smtClean="0">
              <a:solidFill>
                <a:srgbClr val="74A0BB"/>
              </a:solidFill>
              <a:latin typeface="Lucida Sans" pitchFamily="34" charset="0"/>
              <a:cs typeface="Arial" pitchFamily="34" charset="0"/>
            </a:endParaRPr>
          </a:p>
          <a:p>
            <a:pPr marL="228600" indent="-228600">
              <a:buAutoNum type="arabicPeriod"/>
            </a:pPr>
            <a:r>
              <a:rPr lang="de-DE" sz="1200" b="1" dirty="0" smtClean="0">
                <a:solidFill>
                  <a:srgbClr val="74A0BB"/>
                </a:solidFill>
                <a:latin typeface="Lucida Sans" pitchFamily="34" charset="0"/>
                <a:cs typeface="Arial" pitchFamily="34" charset="0"/>
              </a:rPr>
              <a:t>Smart </a:t>
            </a:r>
            <a:r>
              <a:rPr lang="de-DE" sz="1200" b="1" dirty="0" err="1" smtClean="0">
                <a:solidFill>
                  <a:srgbClr val="74A0BB"/>
                </a:solidFill>
                <a:latin typeface="Lucida Sans" pitchFamily="34" charset="0"/>
                <a:cs typeface="Arial" pitchFamily="34" charset="0"/>
              </a:rPr>
              <a:t>building</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logistics</a:t>
            </a:r>
            <a:endParaRPr lang="de-DE" sz="1200" b="1" dirty="0" smtClean="0">
              <a:solidFill>
                <a:srgbClr val="74A0BB"/>
              </a:solidFill>
              <a:latin typeface="Lucida Sans" pitchFamily="34" charset="0"/>
              <a:cs typeface="Arial" pitchFamily="34" charset="0"/>
            </a:endParaRPr>
          </a:p>
          <a:p>
            <a:pPr marL="228600" indent="-228600">
              <a:buAutoNum type="arabicPeriod"/>
            </a:pPr>
            <a:r>
              <a:rPr lang="de-DE" sz="1200" b="1" dirty="0" smtClean="0">
                <a:solidFill>
                  <a:srgbClr val="74A0BB"/>
                </a:solidFill>
                <a:latin typeface="Lucida Sans" pitchFamily="34" charset="0"/>
                <a:cs typeface="Arial" pitchFamily="34" charset="0"/>
              </a:rPr>
              <a:t>Smart </a:t>
            </a:r>
            <a:r>
              <a:rPr lang="de-DE" sz="1200" b="1" dirty="0" err="1" smtClean="0">
                <a:solidFill>
                  <a:srgbClr val="74A0BB"/>
                </a:solidFill>
                <a:latin typeface="Lucida Sans" pitchFamily="34" charset="0"/>
                <a:cs typeface="Arial" pitchFamily="34" charset="0"/>
              </a:rPr>
              <a:t>energy</a:t>
            </a:r>
            <a:r>
              <a:rPr lang="de-DE" sz="1200" b="1" dirty="0" err="1">
                <a:solidFill>
                  <a:srgbClr val="74A0BB"/>
                </a:solidFill>
                <a:latin typeface="Lucida Sans" pitchFamily="34" charset="0"/>
                <a:cs typeface="Arial" pitchFamily="34" charset="0"/>
              </a:rPr>
              <a:t>-</a:t>
            </a:r>
            <a:r>
              <a:rPr lang="de-DE" sz="1200" b="1" dirty="0" err="1" smtClean="0">
                <a:solidFill>
                  <a:srgbClr val="74A0BB"/>
                </a:solidFill>
                <a:latin typeface="Lucida Sans" pitchFamily="34" charset="0"/>
                <a:cs typeface="Arial" pitchFamily="34" charset="0"/>
              </a:rPr>
              <a:t>saving</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tenants</a:t>
            </a:r>
            <a:endParaRPr lang="de-DE" sz="1200" b="1" dirty="0" smtClean="0">
              <a:solidFill>
                <a:srgbClr val="74A0BB"/>
              </a:solidFill>
              <a:latin typeface="Lucida Sans" pitchFamily="34" charset="0"/>
              <a:cs typeface="Arial" pitchFamily="34" charset="0"/>
            </a:endParaRPr>
          </a:p>
          <a:p>
            <a:pPr marL="228600" indent="-228600">
              <a:buAutoNum type="arabicPeriod"/>
            </a:pPr>
            <a:r>
              <a:rPr lang="de-DE" sz="1200" b="1" dirty="0" smtClean="0">
                <a:solidFill>
                  <a:srgbClr val="74A0BB"/>
                </a:solidFill>
                <a:latin typeface="Lucida Sans" pitchFamily="34" charset="0"/>
                <a:cs typeface="Arial" pitchFamily="34" charset="0"/>
              </a:rPr>
              <a:t>Smart </a:t>
            </a:r>
            <a:r>
              <a:rPr lang="de-DE" sz="1200" b="1" dirty="0" err="1" smtClean="0">
                <a:solidFill>
                  <a:srgbClr val="74A0BB"/>
                </a:solidFill>
                <a:latin typeface="Lucida Sans" pitchFamily="34" charset="0"/>
                <a:cs typeface="Arial" pitchFamily="34" charset="0"/>
              </a:rPr>
              <a:t>local</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electricity</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management</a:t>
            </a:r>
            <a:endParaRPr lang="de-DE" sz="1200" b="1" dirty="0" smtClean="0">
              <a:solidFill>
                <a:srgbClr val="74A0BB"/>
              </a:solidFill>
              <a:latin typeface="Lucida Sans" pitchFamily="34" charset="0"/>
              <a:cs typeface="Arial" pitchFamily="34" charset="0"/>
            </a:endParaRPr>
          </a:p>
          <a:p>
            <a:pPr marL="228600" indent="-228600">
              <a:buAutoNum type="arabicPeriod"/>
            </a:pPr>
            <a:r>
              <a:rPr lang="de-DE" sz="1200" b="1" dirty="0" err="1" smtClean="0">
                <a:solidFill>
                  <a:srgbClr val="74A0BB"/>
                </a:solidFill>
                <a:latin typeface="Lucida Sans" pitchFamily="34" charset="0"/>
                <a:cs typeface="Arial" pitchFamily="34" charset="0"/>
              </a:rPr>
              <a:t>Waste</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Heat</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Recovery</a:t>
            </a:r>
            <a:endParaRPr lang="de-DE" sz="1200" b="1" dirty="0">
              <a:solidFill>
                <a:srgbClr val="74A0BB"/>
              </a:solidFill>
              <a:latin typeface="Lucida Sans" pitchFamily="34" charset="0"/>
              <a:cs typeface="Arial" pitchFamily="34" charset="0"/>
            </a:endParaRPr>
          </a:p>
        </p:txBody>
      </p:sp>
      <p:sp>
        <p:nvSpPr>
          <p:cNvPr id="15" name="Rechteck 14"/>
          <p:cNvSpPr/>
          <p:nvPr/>
        </p:nvSpPr>
        <p:spPr>
          <a:xfrm>
            <a:off x="323528" y="4748951"/>
            <a:ext cx="3240360" cy="1200329"/>
          </a:xfrm>
          <a:prstGeom prst="rect">
            <a:avLst/>
          </a:prstGeom>
        </p:spPr>
        <p:txBody>
          <a:bodyPr wrap="square">
            <a:spAutoFit/>
          </a:bodyPr>
          <a:lstStyle/>
          <a:p>
            <a:r>
              <a:rPr lang="de-DE" sz="1200" b="1" dirty="0" err="1" smtClean="0">
                <a:solidFill>
                  <a:srgbClr val="007195"/>
                </a:solidFill>
                <a:latin typeface="Lucida Sans" pitchFamily="34" charset="0"/>
                <a:cs typeface="Arial" pitchFamily="34" charset="0"/>
              </a:rPr>
              <a:t>Sustainable</a:t>
            </a:r>
            <a:r>
              <a:rPr lang="de-DE" sz="1200" b="1" dirty="0" smtClean="0">
                <a:solidFill>
                  <a:srgbClr val="007195"/>
                </a:solidFill>
                <a:latin typeface="Lucida Sans" pitchFamily="34" charset="0"/>
                <a:cs typeface="Arial" pitchFamily="34" charset="0"/>
              </a:rPr>
              <a:t> urban </a:t>
            </a:r>
            <a:r>
              <a:rPr lang="de-DE" sz="1200" b="1" dirty="0" err="1" smtClean="0">
                <a:solidFill>
                  <a:srgbClr val="007195"/>
                </a:solidFill>
                <a:latin typeface="Lucida Sans" pitchFamily="34" charset="0"/>
                <a:cs typeface="Arial" pitchFamily="34" charset="0"/>
              </a:rPr>
              <a:t>mobility</a:t>
            </a:r>
            <a:endParaRPr lang="de-DE" sz="1200" b="1" dirty="0" smtClean="0">
              <a:solidFill>
                <a:srgbClr val="007195"/>
              </a:solidFill>
              <a:latin typeface="Lucida Sans" pitchFamily="34" charset="0"/>
              <a:cs typeface="Arial" pitchFamily="34" charset="0"/>
            </a:endParaRPr>
          </a:p>
          <a:p>
            <a:endParaRPr lang="de-DE" sz="1200" b="1" dirty="0">
              <a:solidFill>
                <a:srgbClr val="74A0BB"/>
              </a:solidFill>
              <a:latin typeface="Lucida Sans" pitchFamily="34" charset="0"/>
              <a:cs typeface="Arial" pitchFamily="34" charset="0"/>
            </a:endParaRPr>
          </a:p>
          <a:p>
            <a:r>
              <a:rPr lang="de-DE" sz="1200" b="1" dirty="0">
                <a:solidFill>
                  <a:srgbClr val="74A0BB"/>
                </a:solidFill>
                <a:latin typeface="Lucida Sans" pitchFamily="34" charset="0"/>
                <a:cs typeface="Arial" pitchFamily="34" charset="0"/>
              </a:rPr>
              <a:t>9. </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Sustainable</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delivery</a:t>
            </a:r>
            <a:endParaRPr lang="de-DE" sz="1200" b="1" dirty="0">
              <a:solidFill>
                <a:srgbClr val="74A0BB"/>
              </a:solidFill>
              <a:latin typeface="Lucida Sans" pitchFamily="34" charset="0"/>
              <a:cs typeface="Arial" pitchFamily="34" charset="0"/>
            </a:endParaRPr>
          </a:p>
          <a:p>
            <a:r>
              <a:rPr lang="de-DE" sz="1200" b="1" dirty="0">
                <a:solidFill>
                  <a:srgbClr val="74A0BB"/>
                </a:solidFill>
                <a:latin typeface="Lucida Sans" pitchFamily="34" charset="0"/>
                <a:cs typeface="Arial" pitchFamily="34" charset="0"/>
              </a:rPr>
              <a:t>10. </a:t>
            </a:r>
            <a:r>
              <a:rPr lang="de-DE" sz="1200" b="1" dirty="0" smtClean="0">
                <a:solidFill>
                  <a:srgbClr val="74A0BB"/>
                </a:solidFill>
                <a:latin typeface="Lucida Sans" pitchFamily="34" charset="0"/>
                <a:cs typeface="Arial" pitchFamily="34" charset="0"/>
              </a:rPr>
              <a:t>Smart </a:t>
            </a:r>
            <a:r>
              <a:rPr lang="de-DE" sz="1200" b="1" dirty="0" err="1" smtClean="0">
                <a:solidFill>
                  <a:srgbClr val="74A0BB"/>
                </a:solidFill>
                <a:latin typeface="Lucida Sans" pitchFamily="34" charset="0"/>
                <a:cs typeface="Arial" pitchFamily="34" charset="0"/>
              </a:rPr>
              <a:t>traffic</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management</a:t>
            </a:r>
            <a:endParaRPr lang="de-DE" sz="1200" b="1" dirty="0">
              <a:solidFill>
                <a:srgbClr val="74A0BB"/>
              </a:solidFill>
              <a:latin typeface="Lucida Sans" pitchFamily="34" charset="0"/>
              <a:cs typeface="Arial" pitchFamily="34" charset="0"/>
            </a:endParaRPr>
          </a:p>
          <a:p>
            <a:r>
              <a:rPr lang="de-DE" sz="1200" b="1" dirty="0">
                <a:solidFill>
                  <a:srgbClr val="74A0BB"/>
                </a:solidFill>
                <a:latin typeface="Lucida Sans" pitchFamily="34" charset="0"/>
                <a:cs typeface="Arial" pitchFamily="34" charset="0"/>
              </a:rPr>
              <a:t>11. </a:t>
            </a:r>
            <a:r>
              <a:rPr lang="de-DE" sz="1200" b="1" dirty="0" smtClean="0">
                <a:solidFill>
                  <a:srgbClr val="74A0BB"/>
                </a:solidFill>
                <a:latin typeface="Lucida Sans" pitchFamily="34" charset="0"/>
                <a:cs typeface="Arial" pitchFamily="34" charset="0"/>
              </a:rPr>
              <a:t>Alternative </a:t>
            </a:r>
            <a:r>
              <a:rPr lang="de-DE" sz="1200" b="1" dirty="0" err="1" smtClean="0">
                <a:solidFill>
                  <a:srgbClr val="74A0BB"/>
                </a:solidFill>
                <a:latin typeface="Lucida Sans" pitchFamily="34" charset="0"/>
                <a:cs typeface="Arial" pitchFamily="34" charset="0"/>
              </a:rPr>
              <a:t>fuel</a:t>
            </a:r>
            <a:r>
              <a:rPr lang="de-DE" sz="1200" b="1" dirty="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driven</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vehicles</a:t>
            </a:r>
            <a:endParaRPr lang="de-DE" sz="1200" b="1" dirty="0">
              <a:solidFill>
                <a:srgbClr val="74A0BB"/>
              </a:solidFill>
              <a:latin typeface="Lucida Sans" pitchFamily="34" charset="0"/>
              <a:cs typeface="Arial" pitchFamily="34" charset="0"/>
            </a:endParaRPr>
          </a:p>
          <a:p>
            <a:r>
              <a:rPr lang="de-DE" sz="1200" b="1" dirty="0">
                <a:solidFill>
                  <a:srgbClr val="74A0BB"/>
                </a:solidFill>
                <a:latin typeface="Lucida Sans" pitchFamily="34" charset="0"/>
                <a:cs typeface="Arial" pitchFamily="34" charset="0"/>
              </a:rPr>
              <a:t>12. </a:t>
            </a:r>
            <a:r>
              <a:rPr lang="de-DE" sz="1200" b="1" dirty="0" smtClean="0">
                <a:solidFill>
                  <a:srgbClr val="74A0BB"/>
                </a:solidFill>
                <a:latin typeface="Lucida Sans" pitchFamily="34" charset="0"/>
                <a:cs typeface="Arial" pitchFamily="34" charset="0"/>
              </a:rPr>
              <a:t>Smart </a:t>
            </a:r>
            <a:r>
              <a:rPr lang="de-DE" sz="1200" b="1" dirty="0" err="1" smtClean="0">
                <a:solidFill>
                  <a:srgbClr val="74A0BB"/>
                </a:solidFill>
                <a:latin typeface="Lucida Sans" pitchFamily="34" charset="0"/>
                <a:cs typeface="Arial" pitchFamily="34" charset="0"/>
              </a:rPr>
              <a:t>mobility</a:t>
            </a:r>
            <a:r>
              <a:rPr lang="de-DE" sz="1200" b="1" dirty="0" smtClean="0">
                <a:solidFill>
                  <a:srgbClr val="74A0BB"/>
                </a:solidFill>
                <a:latin typeface="Lucida Sans" pitchFamily="34" charset="0"/>
                <a:cs typeface="Arial" pitchFamily="34" charset="0"/>
              </a:rPr>
              <a:t> solutions</a:t>
            </a:r>
            <a:endParaRPr lang="de-DE" sz="1200" b="1" dirty="0">
              <a:solidFill>
                <a:srgbClr val="74A0BB"/>
              </a:solidFill>
              <a:latin typeface="Lucida Sans" pitchFamily="34" charset="0"/>
              <a:cs typeface="Arial" pitchFamily="34" charset="0"/>
            </a:endParaRPr>
          </a:p>
        </p:txBody>
      </p:sp>
      <p:sp>
        <p:nvSpPr>
          <p:cNvPr id="16" name="Rechteck 15"/>
          <p:cNvSpPr/>
          <p:nvPr/>
        </p:nvSpPr>
        <p:spPr>
          <a:xfrm>
            <a:off x="323528" y="3212976"/>
            <a:ext cx="3240360" cy="1200329"/>
          </a:xfrm>
          <a:prstGeom prst="rect">
            <a:avLst/>
          </a:prstGeom>
        </p:spPr>
        <p:txBody>
          <a:bodyPr wrap="square">
            <a:spAutoFit/>
          </a:bodyPr>
          <a:lstStyle/>
          <a:p>
            <a:r>
              <a:rPr lang="de-DE" sz="1200" b="1" dirty="0" smtClean="0">
                <a:solidFill>
                  <a:srgbClr val="007195"/>
                </a:solidFill>
                <a:latin typeface="Lucida Sans" pitchFamily="34" charset="0"/>
                <a:cs typeface="Arial" pitchFamily="34" charset="0"/>
              </a:rPr>
              <a:t>Integrated </a:t>
            </a:r>
            <a:r>
              <a:rPr lang="de-DE" sz="1200" b="1" dirty="0" err="1" smtClean="0">
                <a:solidFill>
                  <a:srgbClr val="007195"/>
                </a:solidFill>
                <a:latin typeface="Lucida Sans" pitchFamily="34" charset="0"/>
                <a:cs typeface="Arial" pitchFamily="34" charset="0"/>
              </a:rPr>
              <a:t>Infrastructures</a:t>
            </a:r>
            <a:endParaRPr lang="de-DE" sz="1200" b="1" dirty="0" smtClean="0">
              <a:solidFill>
                <a:srgbClr val="007195"/>
              </a:solidFill>
              <a:latin typeface="Lucida Sans" pitchFamily="34" charset="0"/>
              <a:cs typeface="Arial" pitchFamily="34" charset="0"/>
            </a:endParaRPr>
          </a:p>
          <a:p>
            <a:endParaRPr lang="de-DE" sz="1200" b="1" dirty="0">
              <a:solidFill>
                <a:srgbClr val="74A0BB"/>
              </a:solidFill>
              <a:latin typeface="Lucida Sans" pitchFamily="34" charset="0"/>
              <a:cs typeface="Arial" pitchFamily="34" charset="0"/>
            </a:endParaRPr>
          </a:p>
          <a:p>
            <a:r>
              <a:rPr lang="de-DE" sz="1200" b="1" dirty="0" smtClean="0">
                <a:solidFill>
                  <a:srgbClr val="74A0BB"/>
                </a:solidFill>
                <a:latin typeface="Lucida Sans" pitchFamily="34" charset="0"/>
                <a:cs typeface="Arial" pitchFamily="34" charset="0"/>
              </a:rPr>
              <a:t>5. Smart </a:t>
            </a:r>
            <a:r>
              <a:rPr lang="de-DE" sz="1200" b="1" dirty="0" err="1" smtClean="0">
                <a:solidFill>
                  <a:srgbClr val="74A0BB"/>
                </a:solidFill>
                <a:latin typeface="Lucida Sans" pitchFamily="34" charset="0"/>
                <a:cs typeface="Arial" pitchFamily="34" charset="0"/>
              </a:rPr>
              <a:t>street</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lighting</a:t>
            </a:r>
            <a:endParaRPr lang="de-DE" sz="1200" b="1" dirty="0">
              <a:solidFill>
                <a:srgbClr val="74A0BB"/>
              </a:solidFill>
              <a:latin typeface="Lucida Sans" pitchFamily="34" charset="0"/>
              <a:cs typeface="Arial" pitchFamily="34" charset="0"/>
            </a:endParaRPr>
          </a:p>
          <a:p>
            <a:r>
              <a:rPr lang="de-DE" sz="1200" b="1" dirty="0">
                <a:solidFill>
                  <a:srgbClr val="74A0BB"/>
                </a:solidFill>
                <a:latin typeface="Lucida Sans" pitchFamily="34" charset="0"/>
                <a:cs typeface="Arial" pitchFamily="34" charset="0"/>
              </a:rPr>
              <a:t>6. </a:t>
            </a:r>
            <a:r>
              <a:rPr lang="de-DE" sz="1200" b="1" dirty="0" err="1" smtClean="0">
                <a:solidFill>
                  <a:srgbClr val="74A0BB"/>
                </a:solidFill>
                <a:latin typeface="Lucida Sans" pitchFamily="34" charset="0"/>
                <a:cs typeface="Arial" pitchFamily="34" charset="0"/>
              </a:rPr>
              <a:t>Waste</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heat</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recovery</a:t>
            </a:r>
            <a:endParaRPr lang="de-DE" sz="1200" b="1" dirty="0">
              <a:solidFill>
                <a:srgbClr val="74A0BB"/>
              </a:solidFill>
              <a:latin typeface="Lucida Sans" pitchFamily="34" charset="0"/>
              <a:cs typeface="Arial" pitchFamily="34" charset="0"/>
            </a:endParaRPr>
          </a:p>
          <a:p>
            <a:r>
              <a:rPr lang="de-DE" sz="1200" b="1" dirty="0">
                <a:solidFill>
                  <a:srgbClr val="74A0BB"/>
                </a:solidFill>
                <a:latin typeface="Lucida Sans" pitchFamily="34" charset="0"/>
                <a:cs typeface="Arial" pitchFamily="34" charset="0"/>
              </a:rPr>
              <a:t>7. </a:t>
            </a:r>
            <a:r>
              <a:rPr lang="de-DE" sz="1200" b="1" dirty="0" smtClean="0">
                <a:solidFill>
                  <a:srgbClr val="74A0BB"/>
                </a:solidFill>
                <a:latin typeface="Lucida Sans" pitchFamily="34" charset="0"/>
                <a:cs typeface="Arial" pitchFamily="34" charset="0"/>
              </a:rPr>
              <a:t>Smart </a:t>
            </a:r>
            <a:r>
              <a:rPr lang="de-DE" sz="1200" b="1" dirty="0" err="1" smtClean="0">
                <a:solidFill>
                  <a:srgbClr val="74A0BB"/>
                </a:solidFill>
                <a:latin typeface="Lucida Sans" pitchFamily="34" charset="0"/>
                <a:cs typeface="Arial" pitchFamily="34" charset="0"/>
              </a:rPr>
              <a:t>waste</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collection</a:t>
            </a:r>
            <a:endParaRPr lang="de-DE" sz="1200" b="1" dirty="0">
              <a:solidFill>
                <a:srgbClr val="74A0BB"/>
              </a:solidFill>
              <a:latin typeface="Lucida Sans" pitchFamily="34" charset="0"/>
              <a:cs typeface="Arial" pitchFamily="34" charset="0"/>
            </a:endParaRPr>
          </a:p>
          <a:p>
            <a:r>
              <a:rPr lang="de-DE" sz="1200" b="1" dirty="0">
                <a:solidFill>
                  <a:srgbClr val="74A0BB"/>
                </a:solidFill>
                <a:latin typeface="Lucida Sans" pitchFamily="34" charset="0"/>
                <a:cs typeface="Arial" pitchFamily="34" charset="0"/>
              </a:rPr>
              <a:t>8. </a:t>
            </a:r>
            <a:r>
              <a:rPr lang="de-DE" sz="1200" b="1" dirty="0" smtClean="0">
                <a:solidFill>
                  <a:srgbClr val="74A0BB"/>
                </a:solidFill>
                <a:latin typeface="Lucida Sans" pitchFamily="34" charset="0"/>
                <a:cs typeface="Arial" pitchFamily="34" charset="0"/>
              </a:rPr>
              <a:t>Big </a:t>
            </a:r>
            <a:r>
              <a:rPr lang="de-DE" sz="1200" b="1" dirty="0" err="1" smtClean="0">
                <a:solidFill>
                  <a:srgbClr val="74A0BB"/>
                </a:solidFill>
                <a:latin typeface="Lucida Sans" pitchFamily="34" charset="0"/>
                <a:cs typeface="Arial" pitchFamily="34" charset="0"/>
              </a:rPr>
              <a:t>data</a:t>
            </a:r>
            <a:r>
              <a:rPr lang="de-DE" sz="1200" b="1" dirty="0" smtClean="0">
                <a:solidFill>
                  <a:srgbClr val="74A0BB"/>
                </a:solidFill>
                <a:latin typeface="Lucida Sans" pitchFamily="34" charset="0"/>
                <a:cs typeface="Arial" pitchFamily="34" charset="0"/>
              </a:rPr>
              <a:t> </a:t>
            </a:r>
            <a:r>
              <a:rPr lang="de-DE" sz="1200" b="1" dirty="0" err="1" smtClean="0">
                <a:solidFill>
                  <a:srgbClr val="74A0BB"/>
                </a:solidFill>
                <a:latin typeface="Lucida Sans" pitchFamily="34" charset="0"/>
                <a:cs typeface="Arial" pitchFamily="34" charset="0"/>
              </a:rPr>
              <a:t>management</a:t>
            </a:r>
            <a:endParaRPr lang="de-DE" sz="1200" b="1" dirty="0">
              <a:solidFill>
                <a:srgbClr val="74A0BB"/>
              </a:solidFill>
              <a:latin typeface="Lucida Sans" pitchFamily="34" charset="0"/>
              <a:cs typeface="Arial" pitchFamily="34" charset="0"/>
            </a:endParaRPr>
          </a:p>
        </p:txBody>
      </p:sp>
    </p:spTree>
    <p:extLst>
      <p:ext uri="{BB962C8B-B14F-4D97-AF65-F5344CB8AC3E}">
        <p14:creationId xmlns:p14="http://schemas.microsoft.com/office/powerpoint/2010/main" xmlns="" val="32149269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bgerundetes Rechteck 36"/>
          <p:cNvSpPr/>
          <p:nvPr/>
        </p:nvSpPr>
        <p:spPr>
          <a:xfrm>
            <a:off x="-396552" y="1988727"/>
            <a:ext cx="8712968" cy="864209"/>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194"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latin typeface="Lucida Sans" pitchFamily="34" charset="0"/>
                <a:cs typeface="Arial" pitchFamily="34" charset="0"/>
              </a:rPr>
              <a:t>Smart solutions – urban mobility and logistics</a:t>
            </a:r>
          </a:p>
        </p:txBody>
      </p:sp>
      <p:sp>
        <p:nvSpPr>
          <p:cNvPr id="25" name="Content Placeholder 2"/>
          <p:cNvSpPr txBox="1">
            <a:spLocks/>
          </p:cNvSpPr>
          <p:nvPr/>
        </p:nvSpPr>
        <p:spPr>
          <a:xfrm>
            <a:off x="231775" y="1052512"/>
            <a:ext cx="8372673" cy="1872431"/>
          </a:xfrm>
          <a:prstGeom prst="rect">
            <a:avLst/>
          </a:prstGeom>
        </p:spPr>
        <p:txBody>
          <a:bodyPr vert="horz"/>
          <a:lstStyle>
            <a:lvl1pPr marL="342900" indent="-342900" algn="l" rtl="0" eaLnBrk="0" fontAlgn="base" hangingPunct="0">
              <a:spcBef>
                <a:spcPct val="20000"/>
              </a:spcBef>
              <a:spcAft>
                <a:spcPts val="500"/>
              </a:spcAft>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lgn="l" rtl="0" eaLnBrk="0" fontAlgn="base" hangingPunct="0">
              <a:spcBef>
                <a:spcPts val="300"/>
              </a:spcBef>
              <a:spcAft>
                <a:spcPts val="600"/>
              </a:spcAft>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lgn="l" rtl="0" eaLnBrk="0" fontAlgn="base" hangingPunct="0">
              <a:spcBef>
                <a:spcPct val="20000"/>
              </a:spcBef>
              <a:spcAft>
                <a:spcPts val="600"/>
              </a:spcAft>
              <a:buClr>
                <a:srgbClr val="0F9FDA"/>
              </a:buClr>
              <a:buSzPct val="70000"/>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lgn="l" rtl="0" eaLnBrk="0" fontAlgn="base" hangingPunct="0">
              <a:spcBef>
                <a:spcPts val="300"/>
              </a:spcBef>
              <a:spcAft>
                <a:spcPct val="0"/>
              </a:spcAft>
              <a:buClr>
                <a:schemeClr val="tx1">
                  <a:lumMod val="50000"/>
                  <a:lumOff val="50000"/>
                </a:schemeClr>
              </a:buClr>
              <a:buSzPct val="40000"/>
              <a:buFont typeface="Arial"/>
              <a:buChar char="•"/>
              <a:defRPr sz="1200" baseline="0">
                <a:solidFill>
                  <a:schemeClr val="accent5"/>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355600" lvl="1" indent="-339725">
              <a:defRPr/>
            </a:pPr>
            <a:r>
              <a:rPr lang="en-US" sz="1600" dirty="0" smtClean="0">
                <a:solidFill>
                  <a:srgbClr val="00B0F0"/>
                </a:solidFill>
              </a:rPr>
              <a:t>2</a:t>
            </a:r>
            <a:r>
              <a:rPr lang="en-US" b="1" dirty="0" smtClean="0">
                <a:solidFill>
                  <a:srgbClr val="007195"/>
                </a:solidFill>
                <a:cs typeface="Arial" pitchFamily="34" charset="0"/>
              </a:rPr>
              <a:t>.    Smart building logistics and alternative fuelled vehicles (S)</a:t>
            </a:r>
          </a:p>
          <a:p>
            <a:pPr lvl="1">
              <a:buFont typeface="+mj-lt"/>
              <a:buAutoNum type="arabicPeriod" startAt="9"/>
              <a:defRPr/>
            </a:pPr>
            <a:r>
              <a:rPr lang="en-US" b="1" dirty="0" smtClean="0">
                <a:solidFill>
                  <a:srgbClr val="007195"/>
                </a:solidFill>
                <a:cs typeface="Arial" pitchFamily="34" charset="0"/>
              </a:rPr>
              <a:t> Sustainable delivery (S,B)</a:t>
            </a:r>
          </a:p>
          <a:p>
            <a:pPr lvl="1">
              <a:buFont typeface="+mj-lt"/>
              <a:buAutoNum type="arabicPeriod" startAt="9"/>
              <a:defRPr/>
            </a:pPr>
            <a:r>
              <a:rPr lang="en-US" b="1" dirty="0" smtClean="0">
                <a:solidFill>
                  <a:srgbClr val="007195"/>
                </a:solidFill>
                <a:cs typeface="Arial" pitchFamily="34" charset="0"/>
              </a:rPr>
              <a:t> Smart traffic management (S,B)</a:t>
            </a:r>
          </a:p>
          <a:p>
            <a:pPr lvl="1">
              <a:buFont typeface="+mj-lt"/>
              <a:buAutoNum type="arabicPeriod" startAt="9"/>
              <a:defRPr/>
            </a:pPr>
            <a:r>
              <a:rPr lang="en-US" b="1" dirty="0" smtClean="0">
                <a:solidFill>
                  <a:srgbClr val="007195"/>
                </a:solidFill>
                <a:cs typeface="Arial" pitchFamily="34" charset="0"/>
              </a:rPr>
              <a:t> Alternative fuel driven vehicles for de-</a:t>
            </a:r>
            <a:r>
              <a:rPr lang="en-US" b="1" dirty="0" err="1" smtClean="0">
                <a:solidFill>
                  <a:srgbClr val="007195"/>
                </a:solidFill>
                <a:cs typeface="Arial" pitchFamily="34" charset="0"/>
              </a:rPr>
              <a:t>carbonising</a:t>
            </a:r>
            <a:r>
              <a:rPr lang="en-US" b="1" dirty="0" smtClean="0">
                <a:solidFill>
                  <a:srgbClr val="007195"/>
                </a:solidFill>
                <a:cs typeface="Arial" pitchFamily="34" charset="0"/>
              </a:rPr>
              <a:t> and better air  quality (S,C,B)</a:t>
            </a:r>
          </a:p>
          <a:p>
            <a:pPr lvl="1">
              <a:buFont typeface="+mj-lt"/>
              <a:buAutoNum type="arabicPeriod" startAt="9"/>
              <a:defRPr/>
            </a:pPr>
            <a:r>
              <a:rPr lang="en-US" b="1" dirty="0" smtClean="0">
                <a:solidFill>
                  <a:srgbClr val="007195"/>
                </a:solidFill>
                <a:cs typeface="Arial" pitchFamily="34" charset="0"/>
              </a:rPr>
              <a:t> Smart mobility solutions (S,B,C)</a:t>
            </a:r>
            <a:endParaRPr lang="en-US" b="1" dirty="0">
              <a:solidFill>
                <a:srgbClr val="007195"/>
              </a:solidFill>
              <a:cs typeface="Arial" pitchFamily="34" charset="0"/>
            </a:endParaRPr>
          </a:p>
        </p:txBody>
      </p:sp>
      <p:pic>
        <p:nvPicPr>
          <p:cNvPr id="31"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l="12521" r="47830"/>
          <a:stretch>
            <a:fillRect/>
          </a:stretch>
        </p:blipFill>
        <p:spPr bwMode="auto">
          <a:xfrm>
            <a:off x="384175" y="3159125"/>
            <a:ext cx="2532063" cy="2947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 name="Grafik 1"/>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t="11776" r="2351" b="6966"/>
          <a:stretch/>
        </p:blipFill>
        <p:spPr bwMode="auto">
          <a:xfrm>
            <a:off x="3131840" y="3159125"/>
            <a:ext cx="5783741" cy="294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extLst>
      <p:ext uri="{BB962C8B-B14F-4D97-AF65-F5344CB8AC3E}">
        <p14:creationId xmlns:p14="http://schemas.microsoft.com/office/powerpoint/2010/main" xmlns="" val="29084344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2166" b="15617"/>
          <a:stretch/>
        </p:blipFill>
        <p:spPr bwMode="auto">
          <a:xfrm>
            <a:off x="-108520" y="980728"/>
            <a:ext cx="9300676" cy="5142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Urban Mobility - Cologne</a:t>
            </a:r>
          </a:p>
        </p:txBody>
      </p:sp>
      <p:sp>
        <p:nvSpPr>
          <p:cNvPr id="9" name="Inhaltsplatzhalter 2"/>
          <p:cNvSpPr>
            <a:spLocks noGrp="1"/>
          </p:cNvSpPr>
          <p:nvPr>
            <p:ph sz="quarter" idx="13"/>
          </p:nvPr>
        </p:nvSpPr>
        <p:spPr bwMode="auto">
          <a:xfrm>
            <a:off x="395536" y="1196752"/>
            <a:ext cx="6696744" cy="1224136"/>
          </a:xfrm>
          <a:noFill/>
          <a:extLst/>
        </p:spPr>
        <p:txBody>
          <a:bodyPr wrap="square" lIns="91440" tIns="45720" rIns="91440" bIns="45720" numCol="1" anchor="t" anchorCtr="0" compatLnSpc="1">
            <a:prstTxWarp prst="textNoShape">
              <a:avLst/>
            </a:prstTxWarp>
          </a:bodyPr>
          <a:lstStyle/>
          <a:p>
            <a:pPr marL="285750" indent="-285750">
              <a:lnSpc>
                <a:spcPct val="150000"/>
              </a:lnSpc>
              <a:spcBef>
                <a:spcPts val="0"/>
              </a:spcBef>
              <a:spcAft>
                <a:spcPts val="0"/>
              </a:spcAft>
              <a:buFont typeface="Arial" panose="020B0604020202020204" pitchFamily="34" charset="0"/>
              <a:buChar char="•"/>
            </a:pPr>
            <a:r>
              <a:rPr lang="de-DE" sz="1400" dirty="0" smtClean="0">
                <a:solidFill>
                  <a:srgbClr val="007195"/>
                </a:solidFill>
              </a:rPr>
              <a:t>11.1 </a:t>
            </a:r>
            <a:r>
              <a:rPr lang="de-DE" sz="1400" dirty="0" err="1" smtClean="0">
                <a:solidFill>
                  <a:srgbClr val="007195"/>
                </a:solidFill>
              </a:rPr>
              <a:t>Developing</a:t>
            </a:r>
            <a:r>
              <a:rPr lang="de-DE" sz="1400" dirty="0" smtClean="0">
                <a:solidFill>
                  <a:srgbClr val="007195"/>
                </a:solidFill>
              </a:rPr>
              <a:t> </a:t>
            </a:r>
            <a:r>
              <a:rPr lang="de-DE" sz="1400" dirty="0" err="1">
                <a:solidFill>
                  <a:srgbClr val="007195"/>
                </a:solidFill>
              </a:rPr>
              <a:t>c</a:t>
            </a:r>
            <a:r>
              <a:rPr lang="de-DE" sz="1400" dirty="0" err="1" smtClean="0">
                <a:solidFill>
                  <a:srgbClr val="007195"/>
                </a:solidFill>
              </a:rPr>
              <a:t>harging</a:t>
            </a:r>
            <a:r>
              <a:rPr lang="de-DE" sz="1400" dirty="0" smtClean="0">
                <a:solidFill>
                  <a:srgbClr val="007195"/>
                </a:solidFill>
              </a:rPr>
              <a:t> </a:t>
            </a:r>
            <a:r>
              <a:rPr lang="de-DE" sz="1400" dirty="0" err="1" smtClean="0">
                <a:solidFill>
                  <a:srgbClr val="007195"/>
                </a:solidFill>
              </a:rPr>
              <a:t>infrastructure</a:t>
            </a:r>
            <a:endParaRPr lang="de-DE" sz="1400" dirty="0" smtClean="0">
              <a:solidFill>
                <a:srgbClr val="007195"/>
              </a:solidFill>
            </a:endParaRPr>
          </a:p>
          <a:p>
            <a:pPr marL="285750" indent="-285750">
              <a:lnSpc>
                <a:spcPct val="150000"/>
              </a:lnSpc>
              <a:spcBef>
                <a:spcPts val="0"/>
              </a:spcBef>
              <a:spcAft>
                <a:spcPts val="0"/>
              </a:spcAft>
              <a:buFont typeface="Arial" panose="020B0604020202020204" pitchFamily="34" charset="0"/>
              <a:buChar char="•"/>
            </a:pPr>
            <a:r>
              <a:rPr lang="de-DE" sz="1400" dirty="0" smtClean="0">
                <a:solidFill>
                  <a:srgbClr val="007195"/>
                </a:solidFill>
              </a:rPr>
              <a:t>12.3 Mobility </a:t>
            </a:r>
            <a:r>
              <a:rPr lang="de-DE" sz="1400" dirty="0" err="1" smtClean="0">
                <a:solidFill>
                  <a:srgbClr val="007195"/>
                </a:solidFill>
              </a:rPr>
              <a:t>station</a:t>
            </a:r>
            <a:endParaRPr lang="de-DE" sz="1400" dirty="0" smtClean="0">
              <a:solidFill>
                <a:srgbClr val="007195"/>
              </a:solidFill>
            </a:endParaRPr>
          </a:p>
          <a:p>
            <a:pPr marL="285750" indent="-285750">
              <a:lnSpc>
                <a:spcPct val="150000"/>
              </a:lnSpc>
              <a:spcBef>
                <a:spcPts val="0"/>
              </a:spcBef>
              <a:spcAft>
                <a:spcPts val="0"/>
              </a:spcAft>
              <a:buFont typeface="Arial" panose="020B0604020202020204" pitchFamily="34" charset="0"/>
              <a:buChar char="•"/>
            </a:pPr>
            <a:r>
              <a:rPr lang="de-DE" sz="1400" dirty="0" smtClean="0">
                <a:solidFill>
                  <a:srgbClr val="007195"/>
                </a:solidFill>
              </a:rPr>
              <a:t>12.4 </a:t>
            </a:r>
            <a:r>
              <a:rPr lang="de-DE" sz="1400" dirty="0" err="1" smtClean="0">
                <a:solidFill>
                  <a:srgbClr val="007195"/>
                </a:solidFill>
              </a:rPr>
              <a:t>Electrical</a:t>
            </a:r>
            <a:r>
              <a:rPr lang="de-DE" sz="1400" dirty="0" smtClean="0">
                <a:solidFill>
                  <a:srgbClr val="007195"/>
                </a:solidFill>
              </a:rPr>
              <a:t> </a:t>
            </a:r>
            <a:r>
              <a:rPr lang="de-DE" sz="1400" dirty="0" err="1" smtClean="0">
                <a:solidFill>
                  <a:srgbClr val="007195"/>
                </a:solidFill>
              </a:rPr>
              <a:t>and</a:t>
            </a:r>
            <a:r>
              <a:rPr lang="de-DE" sz="1400" dirty="0" smtClean="0">
                <a:solidFill>
                  <a:srgbClr val="007195"/>
                </a:solidFill>
              </a:rPr>
              <a:t> </a:t>
            </a:r>
            <a:r>
              <a:rPr lang="de-DE" sz="1400" dirty="0" err="1" smtClean="0">
                <a:solidFill>
                  <a:srgbClr val="007195"/>
                </a:solidFill>
              </a:rPr>
              <a:t>conventional</a:t>
            </a:r>
            <a:r>
              <a:rPr lang="de-DE" sz="1400" dirty="0" smtClean="0">
                <a:solidFill>
                  <a:srgbClr val="007195"/>
                </a:solidFill>
              </a:rPr>
              <a:t> car- </a:t>
            </a:r>
            <a:r>
              <a:rPr lang="de-DE" sz="1400" dirty="0" err="1" smtClean="0">
                <a:solidFill>
                  <a:srgbClr val="007195"/>
                </a:solidFill>
              </a:rPr>
              <a:t>and</a:t>
            </a:r>
            <a:r>
              <a:rPr lang="de-DE" sz="1400" dirty="0" smtClean="0">
                <a:solidFill>
                  <a:srgbClr val="007195"/>
                </a:solidFill>
              </a:rPr>
              <a:t> bike-</a:t>
            </a:r>
            <a:r>
              <a:rPr lang="de-DE" sz="1400" dirty="0" err="1" smtClean="0">
                <a:solidFill>
                  <a:srgbClr val="007195"/>
                </a:solidFill>
              </a:rPr>
              <a:t>sharing</a:t>
            </a:r>
            <a:endParaRPr lang="de-DE" sz="1200" dirty="0"/>
          </a:p>
          <a:p>
            <a:pPr marL="285750" indent="-285750">
              <a:lnSpc>
                <a:spcPct val="150000"/>
              </a:lnSpc>
              <a:spcBef>
                <a:spcPts val="0"/>
              </a:spcBef>
              <a:spcAft>
                <a:spcPts val="0"/>
              </a:spcAft>
              <a:buFont typeface="Arial" panose="020B0604020202020204" pitchFamily="34" charset="0"/>
              <a:buChar char="•"/>
            </a:pPr>
            <a:endParaRPr lang="de-DE" sz="1400" dirty="0">
              <a:solidFill>
                <a:srgbClr val="007195"/>
              </a:solidFill>
            </a:endParaRPr>
          </a:p>
        </p:txBody>
      </p:sp>
    </p:spTree>
    <p:extLst>
      <p:ext uri="{BB962C8B-B14F-4D97-AF65-F5344CB8AC3E}">
        <p14:creationId xmlns:p14="http://schemas.microsoft.com/office/powerpoint/2010/main" xmlns="" val="112437326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734" t="5871" r="31765" b="5106"/>
          <a:stretch/>
        </p:blipFill>
        <p:spPr bwMode="auto">
          <a:xfrm>
            <a:off x="3933824" y="1181100"/>
            <a:ext cx="4895851" cy="48529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hteck 1"/>
          <p:cNvSpPr/>
          <p:nvPr/>
        </p:nvSpPr>
        <p:spPr bwMode="auto">
          <a:xfrm>
            <a:off x="18156238" y="5848350"/>
            <a:ext cx="865187" cy="185738"/>
          </a:xfrm>
          <a:prstGeom prst="rect">
            <a:avLst/>
          </a:prstGeom>
        </p:spPr>
        <p:txBody>
          <a:bodyPr wrap="none">
            <a:spAutoFit/>
          </a:bodyPr>
          <a:lstStyle/>
          <a:p>
            <a:pPr>
              <a:defRPr/>
            </a:pPr>
            <a:r>
              <a:rPr lang="de-DE" sz="600" dirty="0">
                <a:solidFill>
                  <a:schemeClr val="bg1">
                    <a:lumMod val="65000"/>
                  </a:schemeClr>
                </a:solidFill>
              </a:rPr>
              <a:t>© </a:t>
            </a:r>
            <a:r>
              <a:rPr lang="de-DE" sz="600" dirty="0" err="1">
                <a:solidFill>
                  <a:schemeClr val="bg1">
                    <a:lumMod val="65000"/>
                  </a:schemeClr>
                </a:solidFill>
              </a:rPr>
              <a:t>schneider</a:t>
            </a:r>
            <a:r>
              <a:rPr lang="de-DE" sz="600" dirty="0">
                <a:solidFill>
                  <a:schemeClr val="bg1">
                    <a:lumMod val="65000"/>
                  </a:schemeClr>
                </a:solidFill>
              </a:rPr>
              <a:t> </a:t>
            </a:r>
            <a:r>
              <a:rPr lang="de-DE" sz="600" dirty="0" err="1">
                <a:solidFill>
                  <a:schemeClr val="bg1">
                    <a:lumMod val="65000"/>
                  </a:schemeClr>
                </a:solidFill>
              </a:rPr>
              <a:t>electric</a:t>
            </a:r>
            <a:endParaRPr lang="de-DE" sz="600" dirty="0">
              <a:solidFill>
                <a:schemeClr val="bg1">
                  <a:lumMod val="65000"/>
                </a:schemeClr>
              </a:solidFill>
            </a:endParaRPr>
          </a:p>
        </p:txBody>
      </p:sp>
      <p:sp>
        <p:nvSpPr>
          <p:cNvPr id="11" name="Titel 1"/>
          <p:cNvSpPr>
            <a:spLocks noGrp="1"/>
          </p:cNvSpPr>
          <p:nvPr>
            <p:ph type="title"/>
          </p:nvPr>
        </p:nvSpPr>
        <p:spPr bwMode="auto">
          <a:xfrm>
            <a:off x="250824" y="476250"/>
            <a:ext cx="8209607"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smtClean="0">
                <a:latin typeface="Lucida Sans" pitchFamily="34" charset="0"/>
                <a:ea typeface="ＭＳ Ｐゴシック" pitchFamily="34" charset="-128"/>
                <a:cs typeface="Arial" pitchFamily="34" charset="0"/>
              </a:rPr>
              <a:t>Mobility </a:t>
            </a:r>
            <a:r>
              <a:rPr lang="de-DE" altLang="de-DE" dirty="0" err="1" smtClean="0">
                <a:latin typeface="Lucida Sans" pitchFamily="34" charset="0"/>
                <a:ea typeface="ＭＳ Ｐゴシック" pitchFamily="34" charset="-128"/>
                <a:cs typeface="Arial" pitchFamily="34" charset="0"/>
              </a:rPr>
              <a:t>Stations</a:t>
            </a:r>
            <a:r>
              <a:rPr lang="de-DE" altLang="de-DE" dirty="0" smtClean="0">
                <a:latin typeface="Lucida Sans" pitchFamily="34" charset="0"/>
                <a:ea typeface="ＭＳ Ｐゴシック" pitchFamily="34" charset="-128"/>
                <a:cs typeface="Arial" pitchFamily="34" charset="0"/>
              </a:rPr>
              <a:t> - Cologne</a:t>
            </a:r>
          </a:p>
        </p:txBody>
      </p:sp>
      <p:sp>
        <p:nvSpPr>
          <p:cNvPr id="5" name="Inhaltsplatzhalter 1"/>
          <p:cNvSpPr txBox="1">
            <a:spLocks/>
          </p:cNvSpPr>
          <p:nvPr/>
        </p:nvSpPr>
        <p:spPr>
          <a:xfrm>
            <a:off x="250825" y="1844824"/>
            <a:ext cx="4105151" cy="3168352"/>
          </a:xfrm>
          <a:prstGeom prst="rect">
            <a:avLst/>
          </a:prstGeom>
        </p:spPr>
        <p:txBody>
          <a:bodyPr/>
          <a:lst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0" indent="0">
              <a:spcBef>
                <a:spcPts val="500"/>
              </a:spcBef>
              <a:buFont typeface="Wingdings" pitchFamily="2" charset="2"/>
              <a:buNone/>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2000" dirty="0" smtClean="0">
                <a:solidFill>
                  <a:srgbClr val="007195"/>
                </a:solidFill>
                <a:ea typeface="ＭＳ Ｐゴシック" pitchFamily="34" charset="-128"/>
                <a:cs typeface="Arial" pitchFamily="34" charset="0"/>
              </a:rPr>
              <a:t>Implementation </a:t>
            </a:r>
            <a:r>
              <a:rPr lang="de-DE" sz="2000" dirty="0" err="1" smtClean="0">
                <a:solidFill>
                  <a:srgbClr val="007195"/>
                </a:solidFill>
                <a:ea typeface="ＭＳ Ｐゴシック" pitchFamily="34" charset="-128"/>
                <a:cs typeface="Arial" pitchFamily="34" charset="0"/>
              </a:rPr>
              <a:t>strategy</a:t>
            </a:r>
            <a:endParaRPr lang="de-DE" sz="2000" dirty="0" smtClean="0">
              <a:solidFill>
                <a:srgbClr val="007195"/>
              </a:solidFill>
              <a:ea typeface="ＭＳ Ｐゴシック" pitchFamily="34" charset="-128"/>
              <a:cs typeface="Arial" pitchFamily="34" charset="0"/>
            </a:endParaRPr>
          </a:p>
          <a:p>
            <a:pPr marL="263525" indent="-263525">
              <a:spcBef>
                <a:spcPts val="500"/>
              </a:spcBef>
              <a:buFont typeface="Wingdings" pitchFamily="2" charset="2"/>
              <a:buAutoNum type="arabicPeriod"/>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2000" dirty="0" err="1" smtClean="0">
                <a:solidFill>
                  <a:srgbClr val="74A0BB"/>
                </a:solidFill>
                <a:ea typeface="ＭＳ Ｐゴシック" pitchFamily="34" charset="-128"/>
                <a:cs typeface="Arial" pitchFamily="34" charset="0"/>
              </a:rPr>
              <a:t>Reduce</a:t>
            </a:r>
            <a:r>
              <a:rPr lang="de-DE" sz="2000" dirty="0" smtClean="0">
                <a:solidFill>
                  <a:srgbClr val="74A0BB"/>
                </a:solidFill>
                <a:ea typeface="ＭＳ Ｐゴシック" pitchFamily="34" charset="-128"/>
                <a:cs typeface="Arial" pitchFamily="34" charset="0"/>
              </a:rPr>
              <a:t> </a:t>
            </a:r>
            <a:r>
              <a:rPr lang="de-DE" sz="2000" dirty="0" err="1" smtClean="0">
                <a:solidFill>
                  <a:srgbClr val="74A0BB"/>
                </a:solidFill>
                <a:ea typeface="ＭＳ Ｐゴシック" pitchFamily="34" charset="-128"/>
                <a:cs typeface="Arial" pitchFamily="34" charset="0"/>
              </a:rPr>
              <a:t>traffic</a:t>
            </a:r>
            <a:r>
              <a:rPr lang="de-DE" sz="2000" dirty="0" smtClean="0">
                <a:solidFill>
                  <a:srgbClr val="74A0BB"/>
                </a:solidFill>
                <a:ea typeface="ＭＳ Ｐゴシック" pitchFamily="34" charset="-128"/>
                <a:cs typeface="Arial" pitchFamily="34" charset="0"/>
              </a:rPr>
              <a:t> </a:t>
            </a:r>
            <a:r>
              <a:rPr lang="de-DE" sz="2000" dirty="0" err="1" smtClean="0">
                <a:solidFill>
                  <a:srgbClr val="74A0BB"/>
                </a:solidFill>
                <a:ea typeface="ＭＳ Ｐゴシック" pitchFamily="34" charset="-128"/>
                <a:cs typeface="Arial" pitchFamily="34" charset="0"/>
              </a:rPr>
              <a:t>search</a:t>
            </a:r>
            <a:r>
              <a:rPr lang="de-DE" sz="2000" dirty="0" smtClean="0">
                <a:solidFill>
                  <a:srgbClr val="74A0BB"/>
                </a:solidFill>
                <a:ea typeface="ＭＳ Ｐゴシック" pitchFamily="34" charset="-128"/>
                <a:cs typeface="Arial" pitchFamily="34" charset="0"/>
              </a:rPr>
              <a:t> </a:t>
            </a:r>
            <a:r>
              <a:rPr lang="de-DE" sz="2000" dirty="0" err="1" smtClean="0">
                <a:solidFill>
                  <a:srgbClr val="74A0BB"/>
                </a:solidFill>
                <a:ea typeface="ＭＳ Ｐゴシック" pitchFamily="34" charset="-128"/>
                <a:cs typeface="Arial" pitchFamily="34" charset="0"/>
              </a:rPr>
              <a:t>for</a:t>
            </a:r>
            <a:r>
              <a:rPr lang="de-DE" sz="2000" dirty="0" smtClean="0">
                <a:solidFill>
                  <a:srgbClr val="74A0BB"/>
                </a:solidFill>
                <a:ea typeface="ＭＳ Ｐゴシック" pitchFamily="34" charset="-128"/>
                <a:cs typeface="Arial" pitchFamily="34" charset="0"/>
              </a:rPr>
              <a:t> parking </a:t>
            </a:r>
            <a:r>
              <a:rPr lang="de-DE" sz="2000" dirty="0" err="1" smtClean="0">
                <a:solidFill>
                  <a:srgbClr val="74A0BB"/>
                </a:solidFill>
                <a:ea typeface="ＭＳ Ｐゴシック" pitchFamily="34" charset="-128"/>
                <a:cs typeface="Arial" pitchFamily="34" charset="0"/>
              </a:rPr>
              <a:t>spaces</a:t>
            </a:r>
            <a:endParaRPr lang="de-DE" sz="2000" dirty="0" smtClean="0">
              <a:solidFill>
                <a:srgbClr val="74A0BB"/>
              </a:solidFill>
              <a:ea typeface="ＭＳ Ｐゴシック" pitchFamily="34" charset="-128"/>
              <a:cs typeface="Arial" pitchFamily="34" charset="0"/>
            </a:endParaRPr>
          </a:p>
          <a:p>
            <a:pPr marL="263525" indent="-263525">
              <a:spcBef>
                <a:spcPts val="500"/>
              </a:spcBef>
              <a:buFont typeface="Wingdings" pitchFamily="2" charset="2"/>
              <a:buAutoNum type="arabicPeriod"/>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2000" dirty="0" err="1" smtClean="0">
                <a:solidFill>
                  <a:srgbClr val="74A0BB"/>
                </a:solidFill>
                <a:cs typeface="Arial" pitchFamily="34" charset="0"/>
              </a:rPr>
              <a:t>Reduce</a:t>
            </a:r>
            <a:r>
              <a:rPr lang="de-DE" sz="2000" dirty="0" smtClean="0">
                <a:solidFill>
                  <a:srgbClr val="74A0BB"/>
                </a:solidFill>
                <a:cs typeface="Arial" pitchFamily="34" charset="0"/>
              </a:rPr>
              <a:t> </a:t>
            </a:r>
            <a:r>
              <a:rPr lang="de-DE" sz="2000" dirty="0" err="1" smtClean="0">
                <a:solidFill>
                  <a:srgbClr val="74A0BB"/>
                </a:solidFill>
                <a:cs typeface="Arial" pitchFamily="34" charset="0"/>
              </a:rPr>
              <a:t>privately</a:t>
            </a:r>
            <a:r>
              <a:rPr lang="de-DE" sz="2000" dirty="0" smtClean="0">
                <a:solidFill>
                  <a:srgbClr val="74A0BB"/>
                </a:solidFill>
                <a:cs typeface="Arial" pitchFamily="34" charset="0"/>
              </a:rPr>
              <a:t> </a:t>
            </a:r>
            <a:r>
              <a:rPr lang="de-DE" sz="2000" dirty="0" err="1" smtClean="0">
                <a:solidFill>
                  <a:srgbClr val="74A0BB"/>
                </a:solidFill>
                <a:cs typeface="Arial" pitchFamily="34" charset="0"/>
              </a:rPr>
              <a:t>owned</a:t>
            </a:r>
            <a:r>
              <a:rPr lang="de-DE" sz="2000" dirty="0" smtClean="0">
                <a:solidFill>
                  <a:srgbClr val="74A0BB"/>
                </a:solidFill>
                <a:cs typeface="Arial" pitchFamily="34" charset="0"/>
              </a:rPr>
              <a:t> </a:t>
            </a:r>
            <a:r>
              <a:rPr lang="de-DE" sz="2000" dirty="0" err="1" smtClean="0">
                <a:solidFill>
                  <a:srgbClr val="74A0BB"/>
                </a:solidFill>
                <a:cs typeface="Arial" pitchFamily="34" charset="0"/>
              </a:rPr>
              <a:t>cars</a:t>
            </a:r>
            <a:endParaRPr lang="en-US" sz="2000" dirty="0" smtClean="0">
              <a:solidFill>
                <a:srgbClr val="74A0BB"/>
              </a:solidFill>
              <a:cs typeface="Arial" pitchFamily="34" charset="0"/>
            </a:endParaRPr>
          </a:p>
          <a:p>
            <a:pPr marL="263525" indent="-263525">
              <a:lnSpc>
                <a:spcPct val="150000"/>
              </a:lnSpc>
              <a:spcBef>
                <a:spcPts val="500"/>
              </a:spcBef>
              <a:buFont typeface="Wingdings" pitchFamily="2" charset="2"/>
              <a:buAutoNum type="arabicPeriod"/>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en-US" sz="2000" dirty="0" smtClean="0">
                <a:solidFill>
                  <a:srgbClr val="74A0BB"/>
                </a:solidFill>
                <a:cs typeface="Arial" pitchFamily="34" charset="0"/>
              </a:rPr>
              <a:t>Supply E-mobility</a:t>
            </a:r>
          </a:p>
          <a:p>
            <a:pPr marL="263525" indent="-263525">
              <a:spcBef>
                <a:spcPts val="500"/>
              </a:spcBef>
              <a:buFont typeface="Wingdings" pitchFamily="2" charset="2"/>
              <a:buAutoNum type="arabicPeriod"/>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en-US" sz="2000" dirty="0" smtClean="0">
                <a:solidFill>
                  <a:srgbClr val="74A0BB"/>
                </a:solidFill>
                <a:cs typeface="Arial" pitchFamily="34" charset="0"/>
              </a:rPr>
              <a:t>Initialize </a:t>
            </a:r>
            <a:r>
              <a:rPr lang="en-US" sz="2000" dirty="0" err="1" smtClean="0">
                <a:solidFill>
                  <a:srgbClr val="74A0BB"/>
                </a:solidFill>
                <a:cs typeface="Arial" pitchFamily="34" charset="0"/>
              </a:rPr>
              <a:t>behavioural</a:t>
            </a:r>
            <a:r>
              <a:rPr lang="en-US" sz="2000" dirty="0" smtClean="0">
                <a:solidFill>
                  <a:srgbClr val="74A0BB"/>
                </a:solidFill>
                <a:cs typeface="Arial" pitchFamily="34" charset="0"/>
              </a:rPr>
              <a:t> change</a:t>
            </a:r>
            <a:endParaRPr lang="en-US" sz="2000" dirty="0">
              <a:solidFill>
                <a:srgbClr val="74A0BB"/>
              </a:solidFill>
              <a:cs typeface="Arial" pitchFamily="34" charset="0"/>
            </a:endParaRPr>
          </a:p>
          <a:p>
            <a:pPr marL="0" indent="0">
              <a:spcBef>
                <a:spcPts val="500"/>
              </a:spcBef>
              <a:buFont typeface="Wingdings" pitchFamily="2" charset="2"/>
              <a:buNone/>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endParaRPr lang="de-DE" sz="2000" dirty="0">
              <a:solidFill>
                <a:srgbClr val="74A0BB"/>
              </a:solidFill>
              <a:ea typeface="ＭＳ Ｐゴシック" pitchFamily="34" charset="-128"/>
              <a:cs typeface="Arial" pitchFamily="34" charset="0"/>
            </a:endParaRPr>
          </a:p>
        </p:txBody>
      </p:sp>
      <p:sp>
        <p:nvSpPr>
          <p:cNvPr id="6" name="Inhaltsplatzhalter 1"/>
          <p:cNvSpPr txBox="1">
            <a:spLocks/>
          </p:cNvSpPr>
          <p:nvPr/>
        </p:nvSpPr>
        <p:spPr>
          <a:xfrm>
            <a:off x="250825" y="1437504"/>
            <a:ext cx="4537075" cy="479328"/>
          </a:xfrm>
          <a:prstGeom prst="rect">
            <a:avLst/>
          </a:prstGeom>
        </p:spPr>
        <p:txBody>
          <a:bodyPr/>
          <a:lst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0" indent="0">
              <a:spcBef>
                <a:spcPts val="500"/>
              </a:spcBef>
              <a:buNone/>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altLang="de-DE" sz="2000" dirty="0">
                <a:solidFill>
                  <a:srgbClr val="007195"/>
                </a:solidFill>
                <a:latin typeface="Lucida Sans" pitchFamily="34" charset="0"/>
                <a:cs typeface="Arial" pitchFamily="34" charset="0"/>
              </a:rPr>
              <a:t>Goal: </a:t>
            </a:r>
            <a:r>
              <a:rPr lang="de-DE" altLang="de-DE" sz="2000" dirty="0" smtClean="0">
                <a:solidFill>
                  <a:srgbClr val="007195"/>
                </a:solidFill>
                <a:latin typeface="Lucida Sans" pitchFamily="34" charset="0"/>
                <a:cs typeface="Arial" pitchFamily="34" charset="0"/>
              </a:rPr>
              <a:t>CO2reduction </a:t>
            </a:r>
            <a:r>
              <a:rPr lang="de-DE" altLang="de-DE" sz="2000" dirty="0" err="1">
                <a:solidFill>
                  <a:srgbClr val="007195"/>
                </a:solidFill>
                <a:latin typeface="Lucida Sans" pitchFamily="34" charset="0"/>
                <a:cs typeface="Arial" pitchFamily="34" charset="0"/>
              </a:rPr>
              <a:t>by</a:t>
            </a:r>
            <a:r>
              <a:rPr lang="de-DE" altLang="de-DE" sz="2000" dirty="0">
                <a:solidFill>
                  <a:srgbClr val="007195"/>
                </a:solidFill>
                <a:latin typeface="Lucida Sans" pitchFamily="34" charset="0"/>
                <a:cs typeface="Arial" pitchFamily="34" charset="0"/>
              </a:rPr>
              <a:t> </a:t>
            </a:r>
            <a:r>
              <a:rPr lang="de-DE" altLang="de-DE" sz="2000" dirty="0" smtClean="0">
                <a:solidFill>
                  <a:srgbClr val="007195"/>
                </a:solidFill>
                <a:latin typeface="Lucida Sans" pitchFamily="34" charset="0"/>
                <a:cs typeface="Arial" pitchFamily="34" charset="0"/>
              </a:rPr>
              <a:t>60 %</a:t>
            </a:r>
            <a:endParaRPr lang="de-DE" sz="2000" dirty="0">
              <a:solidFill>
                <a:srgbClr val="74A0BB"/>
              </a:solidFill>
              <a:ea typeface="ＭＳ Ｐゴシック" pitchFamily="34" charset="-128"/>
              <a:cs typeface="Arial" pitchFamily="34" charset="0"/>
            </a:endParaRPr>
          </a:p>
        </p:txBody>
      </p:sp>
      <p:sp>
        <p:nvSpPr>
          <p:cNvPr id="9" name="Rechteck 8"/>
          <p:cNvSpPr>
            <a:spLocks noChangeArrowheads="1"/>
          </p:cNvSpPr>
          <p:nvPr/>
        </p:nvSpPr>
        <p:spPr bwMode="auto">
          <a:xfrm>
            <a:off x="1079947" y="5373688"/>
            <a:ext cx="262795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sz="2000" b="1" dirty="0" err="1" smtClean="0">
                <a:solidFill>
                  <a:srgbClr val="007195"/>
                </a:solidFill>
                <a:latin typeface="Lucida Sans" pitchFamily="34" charset="0"/>
                <a:cs typeface="Arial" pitchFamily="34" charset="0"/>
              </a:rPr>
              <a:t>Less</a:t>
            </a:r>
            <a:r>
              <a:rPr lang="de-DE" altLang="de-DE" sz="2000" b="1" dirty="0" smtClean="0">
                <a:solidFill>
                  <a:srgbClr val="007195"/>
                </a:solidFill>
                <a:latin typeface="Lucida Sans" pitchFamily="34" charset="0"/>
                <a:cs typeface="Arial" pitchFamily="34" charset="0"/>
              </a:rPr>
              <a:t> </a:t>
            </a:r>
            <a:r>
              <a:rPr lang="de-DE" altLang="de-DE" sz="2000" b="1" dirty="0" err="1" smtClean="0">
                <a:solidFill>
                  <a:srgbClr val="007195"/>
                </a:solidFill>
                <a:latin typeface="Lucida Sans" pitchFamily="34" charset="0"/>
                <a:cs typeface="Arial" pitchFamily="34" charset="0"/>
              </a:rPr>
              <a:t>traffic</a:t>
            </a:r>
            <a:r>
              <a:rPr lang="de-DE" altLang="de-DE" sz="2000" b="1" dirty="0" smtClean="0">
                <a:solidFill>
                  <a:srgbClr val="007195"/>
                </a:solidFill>
                <a:latin typeface="Lucida Sans" pitchFamily="34" charset="0"/>
                <a:cs typeface="Arial" pitchFamily="34" charset="0"/>
              </a:rPr>
              <a:t>, </a:t>
            </a:r>
            <a:r>
              <a:rPr lang="de-DE" altLang="de-DE" sz="2000" b="1" dirty="0" err="1" smtClean="0">
                <a:solidFill>
                  <a:srgbClr val="007195"/>
                </a:solidFill>
                <a:latin typeface="Lucida Sans" pitchFamily="34" charset="0"/>
                <a:cs typeface="Arial" pitchFamily="34" charset="0"/>
              </a:rPr>
              <a:t>noise</a:t>
            </a:r>
            <a:r>
              <a:rPr lang="de-DE" altLang="de-DE" sz="2000" b="1" dirty="0" smtClean="0">
                <a:solidFill>
                  <a:srgbClr val="007195"/>
                </a:solidFill>
                <a:latin typeface="Lucida Sans" pitchFamily="34" charset="0"/>
                <a:cs typeface="Arial" pitchFamily="34" charset="0"/>
              </a:rPr>
              <a:t> </a:t>
            </a:r>
            <a:r>
              <a:rPr lang="de-DE" altLang="de-DE" sz="2000" b="1" dirty="0" err="1" smtClean="0">
                <a:solidFill>
                  <a:srgbClr val="007195"/>
                </a:solidFill>
                <a:latin typeface="Lucida Sans" pitchFamily="34" charset="0"/>
                <a:cs typeface="Arial" pitchFamily="34" charset="0"/>
              </a:rPr>
              <a:t>and</a:t>
            </a:r>
            <a:r>
              <a:rPr lang="de-DE" altLang="de-DE" sz="2000" b="1" dirty="0" smtClean="0">
                <a:solidFill>
                  <a:srgbClr val="007195"/>
                </a:solidFill>
                <a:latin typeface="Lucida Sans" pitchFamily="34" charset="0"/>
                <a:cs typeface="Arial" pitchFamily="34" charset="0"/>
              </a:rPr>
              <a:t> </a:t>
            </a:r>
            <a:r>
              <a:rPr lang="de-DE" altLang="de-DE" sz="2000" b="1" dirty="0" err="1" smtClean="0">
                <a:solidFill>
                  <a:srgbClr val="007195"/>
                </a:solidFill>
                <a:latin typeface="Lucida Sans" pitchFamily="34" charset="0"/>
                <a:cs typeface="Arial" pitchFamily="34" charset="0"/>
              </a:rPr>
              <a:t>emissions</a:t>
            </a:r>
            <a:endParaRPr lang="de-DE" altLang="de-DE" sz="2000" b="1" dirty="0">
              <a:solidFill>
                <a:srgbClr val="007195"/>
              </a:solidFill>
              <a:latin typeface="Lucida Sans" pitchFamily="34" charset="0"/>
              <a:cs typeface="Arial" pitchFamily="34" charset="0"/>
            </a:endParaRPr>
          </a:p>
        </p:txBody>
      </p:sp>
      <p:sp>
        <p:nvSpPr>
          <p:cNvPr id="3" name="Pfeil nach rechts 2"/>
          <p:cNvSpPr/>
          <p:nvPr/>
        </p:nvSpPr>
        <p:spPr>
          <a:xfrm>
            <a:off x="467544" y="5517232"/>
            <a:ext cx="504056" cy="4376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xmlns="" val="36000924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3062137" y="1700808"/>
            <a:ext cx="3958135" cy="369332"/>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
              <a:spcBef>
                <a:spcPts val="500"/>
              </a:spcBef>
              <a:buSzPct val="100000"/>
              <a:tabLst>
                <a:tab pos="438143" algn="l"/>
                <a:tab pos="887405" algn="l"/>
                <a:tab pos="1336668" algn="l"/>
                <a:tab pos="1785931" algn="l"/>
                <a:tab pos="2235194" algn="l"/>
                <a:tab pos="2684457" algn="l"/>
                <a:tab pos="3133720" algn="l"/>
                <a:tab pos="3582983" algn="l"/>
                <a:tab pos="4032247" algn="l"/>
                <a:tab pos="4481510" algn="l"/>
                <a:tab pos="4930773" algn="l"/>
                <a:tab pos="5380036" algn="l"/>
                <a:tab pos="5829299" algn="l"/>
                <a:tab pos="6278562" algn="l"/>
                <a:tab pos="6727825" algn="l"/>
                <a:tab pos="7177088" algn="l"/>
                <a:tab pos="7626351" algn="l"/>
                <a:tab pos="8075614" algn="l"/>
                <a:tab pos="8524867" algn="l"/>
                <a:tab pos="8974130" algn="l"/>
              </a:tabLst>
              <a:defRPr/>
            </a:pPr>
            <a:r>
              <a:rPr lang="de-DE" b="1" kern="0" dirty="0" smtClean="0">
                <a:solidFill>
                  <a:srgbClr val="007195"/>
                </a:solidFill>
                <a:ea typeface="ＭＳ Ｐゴシック" pitchFamily="34" charset="-128"/>
                <a:cs typeface="Arial" pitchFamily="34" charset="0"/>
              </a:rPr>
              <a:t>Public Transport &amp; Bike Sharing</a:t>
            </a:r>
            <a:endParaRPr lang="de-DE" b="1" kern="0" dirty="0">
              <a:solidFill>
                <a:srgbClr val="007195"/>
              </a:solidFill>
              <a:ea typeface="ＭＳ Ｐゴシック" pitchFamily="34" charset="-128"/>
              <a:cs typeface="Arial" pitchFamily="34" charset="0"/>
            </a:endParaRPr>
          </a:p>
        </p:txBody>
      </p:sp>
      <p:pic>
        <p:nvPicPr>
          <p:cNvPr id="15"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9023" y="1495978"/>
            <a:ext cx="1666613" cy="6935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18" descr="G:\V-7\HORIZON\WP1- Management\Berichterstattungen\2016-09-15 Review Mtg INEA\WP2\RE_Logo_01.jpg"/>
          <p:cNvPicPr>
            <a:picLocks noChangeAspect="1" noChangeArrowheads="1"/>
          </p:cNvPicPr>
          <p:nvPr/>
        </p:nvPicPr>
        <p:blipFill>
          <a:blip r:embed="rId3">
            <a:extLst>
              <a:ext uri="{28A0092B-C50C-407E-A947-70E740481C1C}">
                <a14:useLocalDpi xmlns:a14="http://schemas.microsoft.com/office/drawing/2010/main" xmlns="" val="0"/>
              </a:ext>
            </a:extLst>
          </a:blip>
          <a:srcRect t="9145" b="10960"/>
          <a:stretch>
            <a:fillRect/>
          </a:stretch>
        </p:blipFill>
        <p:spPr bwMode="auto">
          <a:xfrm>
            <a:off x="480890" y="3840900"/>
            <a:ext cx="2002878" cy="956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Grafik 2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568" y="2570441"/>
            <a:ext cx="1030878" cy="1030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3568" y="5063088"/>
            <a:ext cx="1104030" cy="1102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Rechteck 26"/>
          <p:cNvSpPr/>
          <p:nvPr/>
        </p:nvSpPr>
        <p:spPr>
          <a:xfrm>
            <a:off x="3062137" y="5360372"/>
            <a:ext cx="1643062" cy="36988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
              <a:spcBef>
                <a:spcPts val="500"/>
              </a:spcBef>
              <a:buSzPct val="100000"/>
              <a:tabLst>
                <a:tab pos="438143" algn="l"/>
                <a:tab pos="887405" algn="l"/>
                <a:tab pos="1336668" algn="l"/>
                <a:tab pos="1785931" algn="l"/>
                <a:tab pos="2235194" algn="l"/>
                <a:tab pos="2684457" algn="l"/>
                <a:tab pos="3133720" algn="l"/>
                <a:tab pos="3582983" algn="l"/>
                <a:tab pos="4032247" algn="l"/>
                <a:tab pos="4481510" algn="l"/>
                <a:tab pos="4930773" algn="l"/>
                <a:tab pos="5380036" algn="l"/>
                <a:tab pos="5829299" algn="l"/>
                <a:tab pos="6278562" algn="l"/>
                <a:tab pos="6727825" algn="l"/>
                <a:tab pos="7177088" algn="l"/>
                <a:tab pos="7626351" algn="l"/>
                <a:tab pos="8075614" algn="l"/>
                <a:tab pos="8524867" algn="l"/>
                <a:tab pos="8974130" algn="l"/>
              </a:tabLst>
              <a:defRPr/>
            </a:pPr>
            <a:r>
              <a:rPr lang="de-DE" b="1" kern="0" dirty="0">
                <a:solidFill>
                  <a:srgbClr val="007195"/>
                </a:solidFill>
                <a:ea typeface="ＭＳ Ｐゴシック" pitchFamily="34" charset="-128"/>
                <a:cs typeface="Arial" pitchFamily="34" charset="0"/>
              </a:rPr>
              <a:t>Parking App</a:t>
            </a:r>
          </a:p>
        </p:txBody>
      </p:sp>
      <p:sp>
        <p:nvSpPr>
          <p:cNvPr id="28" name="Rechteck 27"/>
          <p:cNvSpPr/>
          <p:nvPr/>
        </p:nvSpPr>
        <p:spPr>
          <a:xfrm>
            <a:off x="3062137" y="4139233"/>
            <a:ext cx="2763837" cy="369887"/>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
              <a:spcBef>
                <a:spcPts val="500"/>
              </a:spcBef>
              <a:buSzPct val="100000"/>
              <a:tabLst>
                <a:tab pos="438143" algn="l"/>
                <a:tab pos="887405" algn="l"/>
                <a:tab pos="1336668" algn="l"/>
                <a:tab pos="1785931" algn="l"/>
                <a:tab pos="2235194" algn="l"/>
                <a:tab pos="2684457" algn="l"/>
                <a:tab pos="3133720" algn="l"/>
                <a:tab pos="3582983" algn="l"/>
                <a:tab pos="4032247" algn="l"/>
                <a:tab pos="4481510" algn="l"/>
                <a:tab pos="4930773" algn="l"/>
                <a:tab pos="5380036" algn="l"/>
                <a:tab pos="5829299" algn="l"/>
                <a:tab pos="6278562" algn="l"/>
                <a:tab pos="6727825" algn="l"/>
                <a:tab pos="7177088" algn="l"/>
                <a:tab pos="7626351" algn="l"/>
                <a:tab pos="8075614" algn="l"/>
                <a:tab pos="8524867" algn="l"/>
                <a:tab pos="8974130" algn="l"/>
              </a:tabLst>
              <a:defRPr/>
            </a:pPr>
            <a:r>
              <a:rPr lang="de-DE" b="1" kern="0" dirty="0" err="1" smtClean="0">
                <a:solidFill>
                  <a:srgbClr val="007195"/>
                </a:solidFill>
                <a:ea typeface="ＭＳ Ｐゴシック" pitchFamily="34" charset="-128"/>
                <a:cs typeface="Arial" pitchFamily="34" charset="0"/>
              </a:rPr>
              <a:t>Local</a:t>
            </a:r>
            <a:r>
              <a:rPr lang="de-DE" b="1" kern="0" dirty="0" smtClean="0">
                <a:solidFill>
                  <a:srgbClr val="007195"/>
                </a:solidFill>
                <a:ea typeface="ＭＳ Ｐゴシック" pitchFamily="34" charset="-128"/>
                <a:cs typeface="Arial" pitchFamily="34" charset="0"/>
              </a:rPr>
              <a:t> </a:t>
            </a:r>
            <a:r>
              <a:rPr lang="de-DE" b="1" kern="0" dirty="0" err="1" smtClean="0">
                <a:solidFill>
                  <a:srgbClr val="007195"/>
                </a:solidFill>
                <a:ea typeface="ＭＳ Ｐゴシック" pitchFamily="34" charset="-128"/>
                <a:cs typeface="Arial" pitchFamily="34" charset="0"/>
              </a:rPr>
              <a:t>Energy</a:t>
            </a:r>
            <a:r>
              <a:rPr lang="de-DE" b="1" kern="0" dirty="0" smtClean="0">
                <a:solidFill>
                  <a:srgbClr val="007195"/>
                </a:solidFill>
                <a:ea typeface="ＭＳ Ｐゴシック" pitchFamily="34" charset="-128"/>
                <a:cs typeface="Arial" pitchFamily="34" charset="0"/>
              </a:rPr>
              <a:t> Provider</a:t>
            </a:r>
            <a:endParaRPr lang="de-DE" b="1" kern="0" dirty="0">
              <a:solidFill>
                <a:srgbClr val="007195"/>
              </a:solidFill>
              <a:ea typeface="ＭＳ Ｐゴシック" pitchFamily="34" charset="-128"/>
              <a:cs typeface="Arial" pitchFamily="34" charset="0"/>
            </a:endParaRPr>
          </a:p>
        </p:txBody>
      </p:sp>
      <p:sp>
        <p:nvSpPr>
          <p:cNvPr id="29" name="Titel 1"/>
          <p:cNvSpPr txBox="1">
            <a:spLocks/>
          </p:cNvSpPr>
          <p:nvPr/>
        </p:nvSpPr>
        <p:spPr bwMode="auto">
          <a:xfrm>
            <a:off x="250824" y="476250"/>
            <a:ext cx="8569648" cy="4953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r>
              <a:rPr lang="de-DE" altLang="de-DE" dirty="0">
                <a:latin typeface="Lucida Sans" pitchFamily="34" charset="0"/>
                <a:ea typeface="ＭＳ Ｐゴシック" pitchFamily="34" charset="-128"/>
                <a:cs typeface="Arial" pitchFamily="34" charset="0"/>
              </a:rPr>
              <a:t>Cologne - </a:t>
            </a:r>
            <a:r>
              <a:rPr lang="de-DE" altLang="de-DE" dirty="0" err="1">
                <a:latin typeface="Lucida Sans" pitchFamily="34" charset="0"/>
                <a:ea typeface="ＭＳ Ｐゴシック" pitchFamily="34" charset="-128"/>
                <a:cs typeface="Arial" pitchFamily="34" charset="0"/>
              </a:rPr>
              <a:t>Sustainable</a:t>
            </a:r>
            <a:r>
              <a:rPr lang="de-DE" altLang="de-DE" dirty="0">
                <a:latin typeface="Lucida Sans" pitchFamily="34" charset="0"/>
                <a:ea typeface="ＭＳ Ｐゴシック" pitchFamily="34" charset="-128"/>
                <a:cs typeface="Arial" pitchFamily="34" charset="0"/>
              </a:rPr>
              <a:t> Urban Mobility</a:t>
            </a:r>
            <a:endParaRPr lang="de-DE" altLang="de-DE" kern="0" dirty="0" smtClean="0">
              <a:latin typeface="Lucida Sans" pitchFamily="34" charset="0"/>
              <a:ea typeface="ＭＳ Ｐゴシック" pitchFamily="34" charset="-128"/>
              <a:cs typeface="Arial" pitchFamily="34" charset="0"/>
            </a:endParaRPr>
          </a:p>
        </p:txBody>
      </p:sp>
      <p:sp>
        <p:nvSpPr>
          <p:cNvPr id="30" name="Inhaltsplatzhalter 2"/>
          <p:cNvSpPr txBox="1">
            <a:spLocks/>
          </p:cNvSpPr>
          <p:nvPr/>
        </p:nvSpPr>
        <p:spPr bwMode="auto">
          <a:xfrm>
            <a:off x="261938" y="836613"/>
            <a:ext cx="8882062" cy="36013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ts val="500"/>
              </a:spcAft>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lgn="l" rtl="0" eaLnBrk="0" fontAlgn="base" hangingPunct="0">
              <a:spcBef>
                <a:spcPts val="300"/>
              </a:spcBef>
              <a:spcAft>
                <a:spcPts val="600"/>
              </a:spcAft>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lgn="l" rtl="0" eaLnBrk="0" fontAlgn="base" hangingPunct="0">
              <a:spcBef>
                <a:spcPct val="20000"/>
              </a:spcBef>
              <a:spcAft>
                <a:spcPts val="600"/>
              </a:spcAft>
              <a:buClr>
                <a:srgbClr val="0F9FDA"/>
              </a:buClr>
              <a:buSzPct val="70000"/>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lgn="l" rtl="0" eaLnBrk="0" fontAlgn="base" hangingPunct="0">
              <a:spcBef>
                <a:spcPts val="300"/>
              </a:spcBef>
              <a:spcAft>
                <a:spcPct val="0"/>
              </a:spcAft>
              <a:buClr>
                <a:schemeClr val="tx1">
                  <a:lumMod val="50000"/>
                  <a:lumOff val="50000"/>
                </a:schemeClr>
              </a:buClr>
              <a:buSzPct val="40000"/>
              <a:buFont typeface="Arial"/>
              <a:buChar char="•"/>
              <a:defRPr sz="1200" baseline="0">
                <a:solidFill>
                  <a:schemeClr val="accent5"/>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a:buSzTx/>
            </a:pPr>
            <a:r>
              <a:rPr lang="de-DE" altLang="de-DE" sz="1800" dirty="0"/>
              <a:t>Industrial Partners Cologne</a:t>
            </a:r>
          </a:p>
        </p:txBody>
      </p:sp>
      <p:sp>
        <p:nvSpPr>
          <p:cNvPr id="31" name="Rechteck 30"/>
          <p:cNvSpPr/>
          <p:nvPr/>
        </p:nvSpPr>
        <p:spPr>
          <a:xfrm>
            <a:off x="3062137" y="2843644"/>
            <a:ext cx="1566454" cy="369332"/>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
              <a:spcBef>
                <a:spcPts val="500"/>
              </a:spcBef>
              <a:buSzPct val="100000"/>
              <a:tabLst>
                <a:tab pos="438143" algn="l"/>
                <a:tab pos="887405" algn="l"/>
                <a:tab pos="1336668" algn="l"/>
                <a:tab pos="1785931" algn="l"/>
                <a:tab pos="2235194" algn="l"/>
                <a:tab pos="2684457" algn="l"/>
                <a:tab pos="3133720" algn="l"/>
                <a:tab pos="3582983" algn="l"/>
                <a:tab pos="4032247" algn="l"/>
                <a:tab pos="4481510" algn="l"/>
                <a:tab pos="4930773" algn="l"/>
                <a:tab pos="5380036" algn="l"/>
                <a:tab pos="5829299" algn="l"/>
                <a:tab pos="6278562" algn="l"/>
                <a:tab pos="6727825" algn="l"/>
                <a:tab pos="7177088" algn="l"/>
                <a:tab pos="7626351" algn="l"/>
                <a:tab pos="8075614" algn="l"/>
                <a:tab pos="8524867" algn="l"/>
                <a:tab pos="8974130" algn="l"/>
              </a:tabLst>
              <a:defRPr/>
            </a:pPr>
            <a:r>
              <a:rPr lang="de-DE" b="1" kern="0" dirty="0" smtClean="0">
                <a:solidFill>
                  <a:srgbClr val="007195"/>
                </a:solidFill>
                <a:ea typeface="ＭＳ Ｐゴシック" pitchFamily="34" charset="-128"/>
                <a:cs typeface="Arial" pitchFamily="34" charset="0"/>
              </a:rPr>
              <a:t>Car-Sharing</a:t>
            </a:r>
            <a:endParaRPr lang="de-DE" b="1" kern="0" dirty="0">
              <a:solidFill>
                <a:srgbClr val="007195"/>
              </a:solidFill>
              <a:ea typeface="ＭＳ Ｐゴシック" pitchFamily="34" charset="-128"/>
              <a:cs typeface="Arial" pitchFamily="34" charset="0"/>
            </a:endParaRPr>
          </a:p>
        </p:txBody>
      </p:sp>
    </p:spTree>
    <p:extLst>
      <p:ext uri="{BB962C8B-B14F-4D97-AF65-F5344CB8AC3E}">
        <p14:creationId xmlns:p14="http://schemas.microsoft.com/office/powerpoint/2010/main" xmlns="" val="127108692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a:spLocks noGrp="1"/>
          </p:cNvSpPr>
          <p:nvPr>
            <p:ph type="title"/>
          </p:nvPr>
        </p:nvSpPr>
        <p:spPr bwMode="auto">
          <a:xfrm>
            <a:off x="250825" y="476250"/>
            <a:ext cx="6203950" cy="495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a:latin typeface="Lucida Sans" pitchFamily="34" charset="0"/>
                <a:ea typeface="ＭＳ Ｐゴシック" pitchFamily="34" charset="-128"/>
                <a:cs typeface="Arial" pitchFamily="34" charset="0"/>
              </a:rPr>
              <a:t>GrowSmarter Cologne</a:t>
            </a:r>
            <a:endParaRPr lang="de-DE" altLang="de-DE" dirty="0" smtClean="0">
              <a:latin typeface="Lucida Sans" pitchFamily="34" charset="0"/>
              <a:ea typeface="ＭＳ Ｐゴシック" pitchFamily="34" charset="-128"/>
              <a:cs typeface="Arial" pitchFamily="34" charset="0"/>
            </a:endParaRPr>
          </a:p>
        </p:txBody>
      </p:sp>
      <p:sp>
        <p:nvSpPr>
          <p:cNvPr id="19" name="Inhaltsplatzhalter 2"/>
          <p:cNvSpPr>
            <a:spLocks noGrp="1"/>
          </p:cNvSpPr>
          <p:nvPr>
            <p:ph sz="quarter" idx="13"/>
          </p:nvPr>
        </p:nvSpPr>
        <p:spPr bwMode="auto">
          <a:xfrm>
            <a:off x="261938" y="836613"/>
            <a:ext cx="8882062" cy="50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SzTx/>
              <a:buFont typeface="Lucida Grande" charset="0"/>
              <a:buNone/>
            </a:pPr>
            <a:r>
              <a:rPr lang="en-US" altLang="de-DE" sz="1900" dirty="0" smtClean="0"/>
              <a:t>Mobility - Impacts</a:t>
            </a:r>
            <a:endParaRPr altLang="de-DE" sz="1900" dirty="0"/>
          </a:p>
        </p:txBody>
      </p:sp>
      <p:sp>
        <p:nvSpPr>
          <p:cNvPr id="20" name="Inhaltsplatzhalter 1"/>
          <p:cNvSpPr txBox="1">
            <a:spLocks/>
          </p:cNvSpPr>
          <p:nvPr/>
        </p:nvSpPr>
        <p:spPr>
          <a:xfrm>
            <a:off x="250825" y="2564904"/>
            <a:ext cx="5617320" cy="1584647"/>
          </a:xfrm>
          <a:prstGeom prst="rect">
            <a:avLst/>
          </a:prstGeom>
        </p:spPr>
        <p:txBody>
          <a:bodyPr/>
          <a:lst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0" indent="0">
              <a:spcAft>
                <a:spcPts val="600"/>
              </a:spcAft>
              <a:buFont typeface="Wingdings" pitchFamily="2" charset="2"/>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2000" dirty="0" smtClean="0">
                <a:solidFill>
                  <a:srgbClr val="007195"/>
                </a:solidFill>
                <a:ea typeface="ＭＳ Ｐゴシック" pitchFamily="34" charset="-128"/>
                <a:cs typeface="Arial" pitchFamily="34" charset="0"/>
              </a:rPr>
              <a:t>Car-</a:t>
            </a:r>
            <a:r>
              <a:rPr lang="de-DE" sz="2000" dirty="0" err="1" smtClean="0">
                <a:solidFill>
                  <a:srgbClr val="007195"/>
                </a:solidFill>
                <a:ea typeface="ＭＳ Ｐゴシック" pitchFamily="34" charset="-128"/>
                <a:cs typeface="Arial" pitchFamily="34" charset="0"/>
              </a:rPr>
              <a:t>sharing</a:t>
            </a:r>
            <a:endParaRPr lang="de-DE" sz="2000" dirty="0">
              <a:solidFill>
                <a:srgbClr val="007195"/>
              </a:solidFill>
              <a:ea typeface="ＭＳ Ｐゴシック" pitchFamily="34" charset="-128"/>
              <a:cs typeface="Arial" pitchFamily="34" charset="0"/>
            </a:endParaRP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1800" dirty="0" smtClean="0">
                <a:solidFill>
                  <a:srgbClr val="74A0BB"/>
                </a:solidFill>
                <a:ea typeface="ＭＳ Ｐゴシック" pitchFamily="34" charset="-128"/>
                <a:cs typeface="Arial" pitchFamily="34" charset="0"/>
              </a:rPr>
              <a:t>Users </a:t>
            </a:r>
            <a:r>
              <a:rPr lang="de-DE" sz="1800" dirty="0" err="1" smtClean="0">
                <a:solidFill>
                  <a:srgbClr val="74A0BB"/>
                </a:solidFill>
                <a:ea typeface="ＭＳ Ｐゴシック" pitchFamily="34" charset="-128"/>
                <a:cs typeface="Arial" pitchFamily="34" charset="0"/>
              </a:rPr>
              <a:t>drive</a:t>
            </a:r>
            <a:r>
              <a:rPr lang="de-DE" sz="1800" dirty="0" smtClean="0">
                <a:solidFill>
                  <a:srgbClr val="74A0BB"/>
                </a:solidFill>
                <a:ea typeface="ＭＳ Ｐゴシック" pitchFamily="34" charset="-128"/>
                <a:cs typeface="Arial" pitchFamily="34" charset="0"/>
              </a:rPr>
              <a:t> 40</a:t>
            </a:r>
            <a:r>
              <a:rPr lang="de-DE" sz="1800" dirty="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less</a:t>
            </a:r>
            <a:endParaRPr lang="de-DE" sz="1800" dirty="0">
              <a:solidFill>
                <a:srgbClr val="74A0BB"/>
              </a:solidFill>
              <a:ea typeface="ＭＳ Ｐゴシック" pitchFamily="34" charset="-128"/>
              <a:cs typeface="Arial" pitchFamily="34" charset="0"/>
            </a:endParaRP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1800" dirty="0">
                <a:solidFill>
                  <a:srgbClr val="74A0BB"/>
                </a:solidFill>
                <a:ea typeface="ＭＳ Ｐゴシック" pitchFamily="34" charset="-128"/>
                <a:cs typeface="Arial" pitchFamily="34" charset="0"/>
              </a:rPr>
              <a:t>1 </a:t>
            </a:r>
            <a:r>
              <a:rPr lang="de-DE" sz="1800" dirty="0" smtClean="0">
                <a:solidFill>
                  <a:srgbClr val="74A0BB"/>
                </a:solidFill>
                <a:ea typeface="ＭＳ Ｐゴシック" pitchFamily="34" charset="-128"/>
                <a:cs typeface="Arial" pitchFamily="34" charset="0"/>
              </a:rPr>
              <a:t>CS-car </a:t>
            </a:r>
            <a:r>
              <a:rPr lang="de-DE" sz="1800" dirty="0" err="1" smtClean="0">
                <a:solidFill>
                  <a:srgbClr val="74A0BB"/>
                </a:solidFill>
                <a:ea typeface="ＭＳ Ｐゴシック" pitchFamily="34" charset="-128"/>
                <a:cs typeface="Arial" pitchFamily="34" charset="0"/>
              </a:rPr>
              <a:t>substitutes</a:t>
            </a:r>
            <a:r>
              <a:rPr lang="de-DE" sz="1800" dirty="0" smtClean="0">
                <a:solidFill>
                  <a:srgbClr val="74A0BB"/>
                </a:solidFill>
                <a:ea typeface="ＭＳ Ｐゴシック" pitchFamily="34" charset="-128"/>
                <a:cs typeface="Arial" pitchFamily="34" charset="0"/>
              </a:rPr>
              <a:t> </a:t>
            </a:r>
            <a:r>
              <a:rPr lang="de-DE" sz="1800" dirty="0">
                <a:solidFill>
                  <a:srgbClr val="74A0BB"/>
                </a:solidFill>
                <a:ea typeface="ＭＳ Ｐゴシック" pitchFamily="34" charset="-128"/>
                <a:cs typeface="Arial" pitchFamily="34" charset="0"/>
              </a:rPr>
              <a:t>11 </a:t>
            </a:r>
            <a:r>
              <a:rPr lang="de-DE" sz="1800" dirty="0" err="1" smtClean="0">
                <a:solidFill>
                  <a:srgbClr val="74A0BB"/>
                </a:solidFill>
                <a:ea typeface="ＭＳ Ｐゴシック" pitchFamily="34" charset="-128"/>
                <a:cs typeface="Arial" pitchFamily="34" charset="0"/>
              </a:rPr>
              <a:t>privately</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owned</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cars</a:t>
            </a:r>
            <a:r>
              <a:rPr lang="de-DE" sz="1800" dirty="0" smtClean="0">
                <a:solidFill>
                  <a:srgbClr val="74A0BB"/>
                </a:solidFill>
                <a:ea typeface="ＭＳ Ｐゴシック" pitchFamily="34" charset="-128"/>
                <a:cs typeface="Arial" pitchFamily="34" charset="0"/>
              </a:rPr>
              <a:t> - </a:t>
            </a:r>
            <a:r>
              <a:rPr lang="de-DE" sz="1800" dirty="0" err="1" smtClean="0">
                <a:solidFill>
                  <a:srgbClr val="74A0BB"/>
                </a:solidFill>
                <a:ea typeface="ＭＳ Ｐゴシック" pitchFamily="34" charset="-128"/>
                <a:cs typeface="Arial" pitchFamily="34" charset="0"/>
              </a:rPr>
              <a:t>users</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abolish</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their</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cars</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when</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starting</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carsharing</a:t>
            </a:r>
            <a:endParaRPr lang="de-DE" sz="1800" dirty="0">
              <a:solidFill>
                <a:srgbClr val="74A0BB"/>
              </a:solidFill>
              <a:ea typeface="ＭＳ Ｐゴシック" pitchFamily="34" charset="-128"/>
              <a:cs typeface="Arial" pitchFamily="34" charset="0"/>
            </a:endParaRPr>
          </a:p>
        </p:txBody>
      </p:sp>
      <p:pic>
        <p:nvPicPr>
          <p:cNvPr id="21" name="Grafik 20"/>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721912" y="2243971"/>
            <a:ext cx="2093038" cy="1395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2" name="Grafik 21"/>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721912" y="764704"/>
            <a:ext cx="2087002" cy="1391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pic>
      <p:sp>
        <p:nvSpPr>
          <p:cNvPr id="23" name="Rechteck 22"/>
          <p:cNvSpPr/>
          <p:nvPr/>
        </p:nvSpPr>
        <p:spPr>
          <a:xfrm>
            <a:off x="250824" y="1256854"/>
            <a:ext cx="5977359" cy="1308050"/>
          </a:xfrm>
          <a:prstGeom prst="rect">
            <a:avLst/>
          </a:prstGeom>
        </p:spPr>
        <p:txBody>
          <a:bodyPr wrap="square">
            <a:spAutoFit/>
          </a:bodyPr>
          <a:lstStyle/>
          <a:p>
            <a:pPr>
              <a:spcAft>
                <a:spcPts val="600"/>
              </a:spcAft>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2000" b="1" dirty="0" smtClean="0">
                <a:solidFill>
                  <a:srgbClr val="007195"/>
                </a:solidFill>
                <a:latin typeface="Lucida Sans" pitchFamily="34" charset="0"/>
                <a:cs typeface="Arial" pitchFamily="34" charset="0"/>
              </a:rPr>
              <a:t>Bike-</a:t>
            </a:r>
            <a:r>
              <a:rPr lang="de-DE" sz="2000" b="1" dirty="0" err="1" smtClean="0">
                <a:solidFill>
                  <a:srgbClr val="007195"/>
                </a:solidFill>
                <a:latin typeface="Lucida Sans" pitchFamily="34" charset="0"/>
                <a:cs typeface="Arial" pitchFamily="34" charset="0"/>
              </a:rPr>
              <a:t>sharing</a:t>
            </a:r>
            <a:r>
              <a:rPr lang="de-DE" sz="2000" b="1" dirty="0" smtClean="0">
                <a:solidFill>
                  <a:srgbClr val="007195"/>
                </a:solidFill>
                <a:latin typeface="Lucida Sans" pitchFamily="34" charset="0"/>
                <a:cs typeface="Arial" pitchFamily="34" charset="0"/>
              </a:rPr>
              <a:t> / Public Transport</a:t>
            </a:r>
            <a:endParaRPr lang="de-DE" sz="2000" b="1" dirty="0">
              <a:solidFill>
                <a:srgbClr val="007195"/>
              </a:solidFill>
              <a:latin typeface="Lucida Sans" pitchFamily="34" charset="0"/>
              <a:cs typeface="Arial" pitchFamily="34" charset="0"/>
            </a:endParaRPr>
          </a:p>
          <a:p>
            <a:pPr marL="336550" indent="-336550">
              <a:buFont typeface="Arial" panose="020B0604020202020204" pitchFamily="34" charset="0"/>
              <a:buChar char="•"/>
              <a:tabLst>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1800" b="1" dirty="0" smtClean="0">
                <a:solidFill>
                  <a:srgbClr val="74A0BB"/>
                </a:solidFill>
                <a:latin typeface="+mn-lt"/>
                <a:cs typeface="Arial" pitchFamily="34" charset="0"/>
              </a:rPr>
              <a:t>PT-tickets </a:t>
            </a:r>
            <a:r>
              <a:rPr lang="de-DE" sz="1800" b="1" dirty="0" err="1" smtClean="0">
                <a:solidFill>
                  <a:srgbClr val="74A0BB"/>
                </a:solidFill>
                <a:latin typeface="+mn-lt"/>
                <a:cs typeface="Arial" pitchFamily="34" charset="0"/>
              </a:rPr>
              <a:t>enables</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people</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to</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use</a:t>
            </a:r>
            <a:r>
              <a:rPr lang="de-DE" sz="1800" b="1" dirty="0" smtClean="0">
                <a:solidFill>
                  <a:srgbClr val="74A0BB"/>
                </a:solidFill>
                <a:latin typeface="+mn-lt"/>
                <a:cs typeface="Arial" pitchFamily="34" charset="0"/>
              </a:rPr>
              <a:t> PT </a:t>
            </a:r>
            <a:r>
              <a:rPr lang="de-DE" sz="1800" b="1" dirty="0" err="1" smtClean="0">
                <a:solidFill>
                  <a:srgbClr val="74A0BB"/>
                </a:solidFill>
                <a:latin typeface="+mn-lt"/>
                <a:cs typeface="Arial" pitchFamily="34" charset="0"/>
              </a:rPr>
              <a:t>and</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bikes</a:t>
            </a:r>
            <a:r>
              <a:rPr lang="de-DE" sz="1800" b="1" dirty="0" smtClean="0">
                <a:solidFill>
                  <a:srgbClr val="74A0BB"/>
                </a:solidFill>
                <a:latin typeface="+mn-lt"/>
                <a:cs typeface="Arial" pitchFamily="34" charset="0"/>
              </a:rPr>
              <a:t> all </a:t>
            </a:r>
            <a:r>
              <a:rPr lang="de-DE" sz="1800" b="1" dirty="0" err="1" smtClean="0">
                <a:solidFill>
                  <a:srgbClr val="74A0BB"/>
                </a:solidFill>
                <a:latin typeface="+mn-lt"/>
                <a:cs typeface="Arial" pitchFamily="34" charset="0"/>
              </a:rPr>
              <a:t>over</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the</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city</a:t>
            </a:r>
            <a:r>
              <a:rPr lang="de-DE" sz="1800" b="1" dirty="0" smtClean="0">
                <a:solidFill>
                  <a:srgbClr val="74A0BB"/>
                </a:solidFill>
                <a:latin typeface="+mn-lt"/>
                <a:cs typeface="Arial" pitchFamily="34" charset="0"/>
              </a:rPr>
              <a:t> on </a:t>
            </a:r>
            <a:r>
              <a:rPr lang="de-DE" sz="1800" b="1" dirty="0" err="1" smtClean="0">
                <a:solidFill>
                  <a:srgbClr val="74A0BB"/>
                </a:solidFill>
                <a:latin typeface="+mn-lt"/>
                <a:cs typeface="Arial" pitchFamily="34" charset="0"/>
              </a:rPr>
              <a:t>their</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way</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to</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work</a:t>
            </a:r>
            <a:r>
              <a:rPr lang="de-DE" sz="1800" b="1" dirty="0" smtClean="0">
                <a:solidFill>
                  <a:srgbClr val="74A0BB"/>
                </a:solidFill>
                <a:latin typeface="+mn-lt"/>
                <a:cs typeface="Arial" pitchFamily="34" charset="0"/>
              </a:rPr>
              <a:t> </a:t>
            </a:r>
            <a:r>
              <a:rPr lang="de-DE" sz="1800" b="1" dirty="0" err="1" smtClean="0">
                <a:solidFill>
                  <a:srgbClr val="74A0BB"/>
                </a:solidFill>
                <a:latin typeface="+mn-lt"/>
                <a:cs typeface="Arial" pitchFamily="34" charset="0"/>
              </a:rPr>
              <a:t>for</a:t>
            </a:r>
            <a:r>
              <a:rPr lang="de-DE" sz="1800" b="1" dirty="0" smtClean="0">
                <a:solidFill>
                  <a:srgbClr val="74A0BB"/>
                </a:solidFill>
                <a:latin typeface="+mn-lt"/>
                <a:cs typeface="Arial" pitchFamily="34" charset="0"/>
              </a:rPr>
              <a:t>  a fair </a:t>
            </a:r>
            <a:r>
              <a:rPr lang="de-DE" sz="1800" b="1" dirty="0" err="1" smtClean="0">
                <a:solidFill>
                  <a:srgbClr val="74A0BB"/>
                </a:solidFill>
                <a:latin typeface="+mn-lt"/>
                <a:cs typeface="Arial" pitchFamily="34" charset="0"/>
              </a:rPr>
              <a:t>price</a:t>
            </a:r>
            <a:r>
              <a:rPr lang="de-DE" sz="1800" b="1" dirty="0" smtClean="0">
                <a:solidFill>
                  <a:srgbClr val="74A0BB"/>
                </a:solidFill>
                <a:latin typeface="+mn-lt"/>
                <a:cs typeface="Arial" pitchFamily="34" charset="0"/>
              </a:rPr>
              <a:t> - all in </a:t>
            </a:r>
            <a:r>
              <a:rPr lang="de-DE" sz="1800" b="1" dirty="0" err="1" smtClean="0">
                <a:solidFill>
                  <a:srgbClr val="74A0BB"/>
                </a:solidFill>
                <a:latin typeface="+mn-lt"/>
                <a:cs typeface="Arial" pitchFamily="34" charset="0"/>
              </a:rPr>
              <a:t>one</a:t>
            </a:r>
            <a:r>
              <a:rPr lang="de-DE" sz="1800" b="1" dirty="0" smtClean="0">
                <a:solidFill>
                  <a:srgbClr val="74A0BB"/>
                </a:solidFill>
                <a:latin typeface="+mn-lt"/>
                <a:cs typeface="Arial" pitchFamily="34" charset="0"/>
              </a:rPr>
              <a:t> ticket, incl. car-</a:t>
            </a:r>
            <a:r>
              <a:rPr lang="de-DE" sz="1800" b="1" dirty="0" err="1" smtClean="0">
                <a:solidFill>
                  <a:srgbClr val="74A0BB"/>
                </a:solidFill>
                <a:latin typeface="+mn-lt"/>
                <a:cs typeface="Arial" pitchFamily="34" charset="0"/>
              </a:rPr>
              <a:t>sharing</a:t>
            </a:r>
            <a:endParaRPr lang="de-DE" sz="1800" b="1" dirty="0">
              <a:solidFill>
                <a:srgbClr val="74A0BB"/>
              </a:solidFill>
              <a:latin typeface="+mn-lt"/>
              <a:cs typeface="Arial" pitchFamily="34" charset="0"/>
            </a:endParaRPr>
          </a:p>
        </p:txBody>
      </p:sp>
      <p:pic>
        <p:nvPicPr>
          <p:cNvPr id="24" name="Grafik 23"/>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6721912" y="3746721"/>
            <a:ext cx="2242576" cy="2418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Inhaltsplatzhalter 1"/>
          <p:cNvSpPr txBox="1">
            <a:spLocks/>
          </p:cNvSpPr>
          <p:nvPr/>
        </p:nvSpPr>
        <p:spPr>
          <a:xfrm>
            <a:off x="250824" y="4941168"/>
            <a:ext cx="6337400" cy="1584176"/>
          </a:xfrm>
          <a:prstGeom prst="rect">
            <a:avLst/>
          </a:prstGeom>
        </p:spPr>
        <p:txBody>
          <a:bodyPr/>
          <a:lst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0" indent="0">
              <a:spcBef>
                <a:spcPts val="500"/>
              </a:spcBef>
              <a:buFont typeface="Wingdings" pitchFamily="2" charset="2"/>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2000" dirty="0" smtClean="0">
                <a:solidFill>
                  <a:srgbClr val="007195"/>
                </a:solidFill>
                <a:ea typeface="ＭＳ Ｐゴシック" pitchFamily="34" charset="-128"/>
                <a:cs typeface="Arial" pitchFamily="34" charset="0"/>
              </a:rPr>
              <a:t>Parking-</a:t>
            </a:r>
            <a:r>
              <a:rPr lang="de-DE" sz="2000" dirty="0" err="1" smtClean="0">
                <a:solidFill>
                  <a:srgbClr val="007195"/>
                </a:solidFill>
                <a:ea typeface="ＭＳ Ｐゴシック" pitchFamily="34" charset="-128"/>
                <a:cs typeface="Arial" pitchFamily="34" charset="0"/>
              </a:rPr>
              <a:t>sharing</a:t>
            </a:r>
            <a:r>
              <a:rPr lang="de-DE" sz="2000" dirty="0" smtClean="0">
                <a:solidFill>
                  <a:srgbClr val="007195"/>
                </a:solidFill>
                <a:ea typeface="ＭＳ Ｐゴシック" pitchFamily="34" charset="-128"/>
                <a:cs typeface="Arial" pitchFamily="34" charset="0"/>
              </a:rPr>
              <a:t> - App</a:t>
            </a:r>
            <a:endParaRPr lang="de-DE" sz="2000" dirty="0">
              <a:solidFill>
                <a:srgbClr val="007195"/>
              </a:solidFill>
              <a:ea typeface="ＭＳ Ｐゴシック" pitchFamily="34" charset="-128"/>
              <a:cs typeface="Arial" pitchFamily="34" charset="0"/>
            </a:endParaRP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1800" dirty="0" smtClean="0">
                <a:solidFill>
                  <a:srgbClr val="74A0BB"/>
                </a:solidFill>
                <a:ea typeface="ＭＳ Ｐゴシック" pitchFamily="34" charset="-128"/>
                <a:cs typeface="Arial" pitchFamily="34" charset="0"/>
              </a:rPr>
              <a:t>Traffic in Cologne </a:t>
            </a:r>
            <a:r>
              <a:rPr lang="de-DE" sz="1800" dirty="0" err="1" smtClean="0">
                <a:solidFill>
                  <a:srgbClr val="74A0BB"/>
                </a:solidFill>
                <a:ea typeface="ＭＳ Ｐゴシック" pitchFamily="34" charset="-128"/>
                <a:cs typeface="Arial" pitchFamily="34" charset="0"/>
              </a:rPr>
              <a:t>consists</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of</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approx</a:t>
            </a:r>
            <a:r>
              <a:rPr lang="de-DE" sz="1800" dirty="0" smtClean="0">
                <a:solidFill>
                  <a:srgbClr val="74A0BB"/>
                </a:solidFill>
                <a:ea typeface="ＭＳ Ｐゴシック" pitchFamily="34" charset="-128"/>
                <a:cs typeface="Arial" pitchFamily="34" charset="0"/>
              </a:rPr>
              <a:t>. 40</a:t>
            </a:r>
            <a:r>
              <a:rPr lang="de-DE" sz="1800" dirty="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traffic</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from</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searching</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for</a:t>
            </a:r>
            <a:r>
              <a:rPr lang="de-DE" sz="1800" dirty="0" smtClean="0">
                <a:solidFill>
                  <a:srgbClr val="74A0BB"/>
                </a:solidFill>
                <a:ea typeface="ＭＳ Ｐゴシック" pitchFamily="34" charset="-128"/>
                <a:cs typeface="Arial" pitchFamily="34" charset="0"/>
              </a:rPr>
              <a:t> parking </a:t>
            </a:r>
            <a:r>
              <a:rPr lang="de-DE" sz="1800" dirty="0" err="1" smtClean="0">
                <a:solidFill>
                  <a:srgbClr val="74A0BB"/>
                </a:solidFill>
                <a:ea typeface="ＭＳ Ｐゴシック" pitchFamily="34" charset="-128"/>
                <a:cs typeface="Arial" pitchFamily="34" charset="0"/>
              </a:rPr>
              <a:t>space</a:t>
            </a:r>
            <a:endParaRPr lang="de-DE" sz="1800" dirty="0" smtClean="0">
              <a:solidFill>
                <a:srgbClr val="74A0BB"/>
              </a:solidFill>
              <a:ea typeface="ＭＳ Ｐゴシック" pitchFamily="34" charset="-128"/>
              <a:cs typeface="Arial" pitchFamily="34" charset="0"/>
            </a:endParaRP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1800" dirty="0" smtClean="0">
                <a:solidFill>
                  <a:srgbClr val="74A0BB"/>
                </a:solidFill>
                <a:ea typeface="ＭＳ Ｐゴシック" pitchFamily="34" charset="-128"/>
                <a:cs typeface="Arial" pitchFamily="34" charset="0"/>
              </a:rPr>
              <a:t>Reservation </a:t>
            </a:r>
            <a:r>
              <a:rPr lang="de-DE" sz="1800" dirty="0" err="1" smtClean="0">
                <a:solidFill>
                  <a:srgbClr val="74A0BB"/>
                </a:solidFill>
                <a:ea typeface="ＭＳ Ｐゴシック" pitchFamily="34" charset="-128"/>
                <a:cs typeface="Arial" pitchFamily="34" charset="0"/>
              </a:rPr>
              <a:t>of</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public</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or</a:t>
            </a:r>
            <a:r>
              <a:rPr lang="de-DE" sz="1800" dirty="0" smtClean="0">
                <a:solidFill>
                  <a:srgbClr val="74A0BB"/>
                </a:solidFill>
                <a:ea typeface="ＭＳ Ｐゴシック" pitchFamily="34" charset="-128"/>
                <a:cs typeface="Arial" pitchFamily="34" charset="0"/>
              </a:rPr>
              <a:t> private parking </a:t>
            </a:r>
            <a:r>
              <a:rPr lang="de-DE" sz="1800" dirty="0" err="1" smtClean="0">
                <a:solidFill>
                  <a:srgbClr val="74A0BB"/>
                </a:solidFill>
                <a:ea typeface="ＭＳ Ｐゴシック" pitchFamily="34" charset="-128"/>
                <a:cs typeface="Arial" pitchFamily="34" charset="0"/>
              </a:rPr>
              <a:t>spaces</a:t>
            </a:r>
            <a:endParaRPr lang="de-DE" sz="1800" dirty="0">
              <a:solidFill>
                <a:srgbClr val="74A0BB"/>
              </a:solidFill>
              <a:ea typeface="ＭＳ Ｐゴシック" pitchFamily="34" charset="-128"/>
              <a:cs typeface="Arial" pitchFamily="34" charset="0"/>
            </a:endParaRP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en-US" sz="1800" dirty="0">
                <a:solidFill>
                  <a:srgbClr val="74A0BB"/>
                </a:solidFill>
                <a:ea typeface="ＭＳ Ｐゴシック" pitchFamily="34" charset="-128"/>
                <a:cs typeface="Arial" pitchFamily="34" charset="0"/>
              </a:rPr>
              <a:t>Public law </a:t>
            </a:r>
            <a:r>
              <a:rPr lang="en-US" sz="1800" dirty="0" smtClean="0">
                <a:solidFill>
                  <a:srgbClr val="74A0BB"/>
                </a:solidFill>
                <a:ea typeface="ＭＳ Ｐゴシック" pitchFamily="34" charset="-128"/>
                <a:cs typeface="Arial" pitchFamily="34" charset="0"/>
              </a:rPr>
              <a:t>- </a:t>
            </a:r>
            <a:r>
              <a:rPr lang="en-US" sz="1800" dirty="0">
                <a:solidFill>
                  <a:srgbClr val="74A0BB"/>
                </a:solidFill>
                <a:ea typeface="ＭＳ Ｐゴシック" pitchFamily="34" charset="-128"/>
                <a:cs typeface="Arial" pitchFamily="34" charset="0"/>
              </a:rPr>
              <a:t>special permit during project time</a:t>
            </a:r>
            <a:endParaRPr lang="de-DE" sz="1800" dirty="0">
              <a:solidFill>
                <a:srgbClr val="74A0BB"/>
              </a:solidFill>
              <a:ea typeface="ＭＳ Ｐゴシック" pitchFamily="34" charset="-128"/>
              <a:cs typeface="Arial" pitchFamily="34" charset="0"/>
            </a:endParaRP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endParaRPr lang="de-DE" sz="1800" dirty="0">
              <a:solidFill>
                <a:srgbClr val="74A0BB"/>
              </a:solidFill>
              <a:ea typeface="ＭＳ Ｐゴシック" pitchFamily="34" charset="-128"/>
              <a:cs typeface="Arial" pitchFamily="34" charset="0"/>
            </a:endParaRPr>
          </a:p>
        </p:txBody>
      </p:sp>
      <p:sp>
        <p:nvSpPr>
          <p:cNvPr id="26" name="Inhaltsplatzhalter 1"/>
          <p:cNvSpPr txBox="1">
            <a:spLocks/>
          </p:cNvSpPr>
          <p:nvPr/>
        </p:nvSpPr>
        <p:spPr>
          <a:xfrm>
            <a:off x="250824" y="4149551"/>
            <a:ext cx="6337400" cy="669384"/>
          </a:xfrm>
          <a:prstGeom prst="rect">
            <a:avLst/>
          </a:prstGeom>
        </p:spPr>
        <p:txBody>
          <a:bodyPr/>
          <a:lst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0" indent="0">
              <a:spcBef>
                <a:spcPts val="500"/>
              </a:spcBef>
              <a:buFont typeface="Wingdings" pitchFamily="2" charset="2"/>
              <a:buNone/>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2000" dirty="0" err="1" smtClean="0">
                <a:solidFill>
                  <a:srgbClr val="007195"/>
                </a:solidFill>
                <a:ea typeface="ＭＳ Ｐゴシック" pitchFamily="34" charset="-128"/>
                <a:cs typeface="Arial" pitchFamily="34" charset="0"/>
              </a:rPr>
              <a:t>Charging</a:t>
            </a:r>
            <a:r>
              <a:rPr lang="de-DE" sz="2000" dirty="0" smtClean="0">
                <a:solidFill>
                  <a:srgbClr val="007195"/>
                </a:solidFill>
                <a:ea typeface="ＭＳ Ｐゴシック" pitchFamily="34" charset="-128"/>
                <a:cs typeface="Arial" pitchFamily="34" charset="0"/>
              </a:rPr>
              <a:t> Infrastructure</a:t>
            </a: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r>
              <a:rPr lang="de-DE" sz="1800" dirty="0" err="1" smtClean="0">
                <a:solidFill>
                  <a:srgbClr val="74A0BB"/>
                </a:solidFill>
                <a:ea typeface="ＭＳ Ｐゴシック" pitchFamily="34" charset="-128"/>
                <a:cs typeface="Arial" pitchFamily="34" charset="0"/>
              </a:rPr>
              <a:t>Charging</a:t>
            </a:r>
            <a:r>
              <a:rPr lang="de-DE" sz="1800" dirty="0" smtClean="0">
                <a:solidFill>
                  <a:srgbClr val="74A0BB"/>
                </a:solidFill>
                <a:ea typeface="ＭＳ Ｐゴシック" pitchFamily="34" charset="-128"/>
                <a:cs typeface="Arial" pitchFamily="34" charset="0"/>
              </a:rPr>
              <a:t> </a:t>
            </a:r>
            <a:r>
              <a:rPr lang="de-DE" sz="1800" dirty="0" err="1" smtClean="0">
                <a:solidFill>
                  <a:srgbClr val="74A0BB"/>
                </a:solidFill>
                <a:ea typeface="ＭＳ Ｐゴシック" pitchFamily="34" charset="-128"/>
                <a:cs typeface="Arial" pitchFamily="34" charset="0"/>
              </a:rPr>
              <a:t>stations</a:t>
            </a:r>
            <a:endParaRPr lang="de-DE" sz="1800" dirty="0">
              <a:solidFill>
                <a:srgbClr val="74A0BB"/>
              </a:solidFill>
              <a:ea typeface="ＭＳ Ｐゴシック" pitchFamily="34" charset="-128"/>
              <a:cs typeface="Arial" pitchFamily="34" charset="0"/>
            </a:endParaRPr>
          </a:p>
          <a:p>
            <a:pPr marL="457200" indent="-457200">
              <a:spcBef>
                <a:spcPts val="0"/>
              </a:spcBef>
              <a:spcAft>
                <a:spcPts val="0"/>
              </a:spcAft>
              <a:buFont typeface="Arial" panose="020B0604020202020204" pitchFamily="34" charset="0"/>
              <a:buChar char="•"/>
              <a:tabLst>
                <a:tab pos="333375" algn="l"/>
                <a:tab pos="438150"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Lst>
              <a:defRPr/>
            </a:pPr>
            <a:endParaRPr lang="de-DE" sz="1800" dirty="0">
              <a:solidFill>
                <a:srgbClr val="74A0BB"/>
              </a:solidFill>
              <a:ea typeface="ＭＳ Ｐゴシック" pitchFamily="34" charset="-128"/>
              <a:cs typeface="Arial" pitchFamily="34" charset="0"/>
            </a:endParaRPr>
          </a:p>
        </p:txBody>
      </p:sp>
    </p:spTree>
    <p:extLst>
      <p:ext uri="{BB962C8B-B14F-4D97-AF65-F5344CB8AC3E}">
        <p14:creationId xmlns:p14="http://schemas.microsoft.com/office/powerpoint/2010/main" xmlns="" val="3930526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Lst>
  </p:timing>
</p:sld>
</file>

<file path=ppt/theme/theme1.xml><?xml version="1.0" encoding="utf-8"?>
<a:theme xmlns:a="http://schemas.openxmlformats.org/drawingml/2006/main" name="Master Layout">
  <a:themeElements>
    <a:clrScheme name="Custom 5">
      <a:dk1>
        <a:srgbClr val="000000"/>
      </a:dk1>
      <a:lt1>
        <a:srgbClr val="FFFFFF"/>
      </a:lt1>
      <a:dk2>
        <a:srgbClr val="000000"/>
      </a:dk2>
      <a:lt2>
        <a:srgbClr val="F8F8F8"/>
      </a:lt2>
      <a:accent1>
        <a:srgbClr val="7BB0C7"/>
      </a:accent1>
      <a:accent2>
        <a:srgbClr val="DFF1F5"/>
      </a:accent2>
      <a:accent3>
        <a:srgbClr val="007095"/>
      </a:accent3>
      <a:accent4>
        <a:srgbClr val="808080"/>
      </a:accent4>
      <a:accent5>
        <a:srgbClr val="5F5F5F"/>
      </a:accent5>
      <a:accent6>
        <a:srgbClr val="4D4D4D"/>
      </a:accent6>
      <a:hlink>
        <a:srgbClr val="B61848"/>
      </a:hlink>
      <a:folHlink>
        <a:srgbClr val="C75B6B"/>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buClr>
            <a:srgbClr val="007195"/>
          </a:buClr>
          <a:buSzPct val="150000"/>
          <a:buFont typeface="Arial" pitchFamily="34" charset="0"/>
          <a:buChar char="•"/>
          <a:defRPr sz="1600" dirty="0" smtClean="0">
            <a:solidFill>
              <a:srgbClr val="505150"/>
            </a:solidFill>
            <a:latin typeface="Lucida Sans"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876</Words>
  <Application>Microsoft Office PowerPoint</Application>
  <PresentationFormat>On-screen Show (4:3)</PresentationFormat>
  <Paragraphs>156</Paragraphs>
  <Slides>19</Slides>
  <Notes>10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Master Layout</vt:lpstr>
      <vt:lpstr>Slide 1</vt:lpstr>
      <vt:lpstr>Urban Mobility - Bike Sharing Systems Stockholm, Barcelona, Cologne </vt:lpstr>
      <vt:lpstr>Cologne Urban Mobility Solutions - Overview</vt:lpstr>
      <vt:lpstr>GrowSmarter overview - the integrated project approach</vt:lpstr>
      <vt:lpstr>Smart solutions – urban mobility and logistics</vt:lpstr>
      <vt:lpstr>Urban Mobility - Cologne</vt:lpstr>
      <vt:lpstr>Mobility Stations - Cologne</vt:lpstr>
      <vt:lpstr>Slide 8</vt:lpstr>
      <vt:lpstr>GrowSmarter Cologne</vt:lpstr>
      <vt:lpstr>Mobility Station - Cologne</vt:lpstr>
      <vt:lpstr>Mobility Station - Cologne</vt:lpstr>
      <vt:lpstr>Bike Sharing - Cologne</vt:lpstr>
      <vt:lpstr>Bike Sharing - Cologne</vt:lpstr>
      <vt:lpstr>Bike Sharing - Cologne</vt:lpstr>
      <vt:lpstr>Bike Sharing - Cologne</vt:lpstr>
      <vt:lpstr>GrowSmarter Cologne</vt:lpstr>
      <vt:lpstr>Bike Mobility Roll-out  &amp; Conclusions -  Cologne</vt:lpstr>
      <vt:lpstr>Thank you for your attention!</vt:lpstr>
      <vt:lpstr>Slide 19</vt:lpstr>
    </vt:vector>
  </TitlesOfParts>
  <Company>TBC</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dc:title>
  <dc:creator>TBC</dc:creator>
  <cp:lastModifiedBy>Dan Dura</cp:lastModifiedBy>
  <cp:revision>883</cp:revision>
  <cp:lastPrinted>2017-08-31T07:33:39Z</cp:lastPrinted>
  <dcterms:created xsi:type="dcterms:W3CDTF">2013-09-19T11:15:20Z</dcterms:created>
  <dcterms:modified xsi:type="dcterms:W3CDTF">2018-10-02T07:21:13Z</dcterms:modified>
</cp:coreProperties>
</file>